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3" r:id="rId5"/>
    <p:sldId id="384" r:id="rId6"/>
    <p:sldId id="372" r:id="rId7"/>
    <p:sldId id="380" r:id="rId8"/>
    <p:sldId id="383" r:id="rId9"/>
    <p:sldId id="377" r:id="rId10"/>
    <p:sldId id="376" r:id="rId11"/>
    <p:sldId id="378" r:id="rId12"/>
    <p:sldId id="379" r:id="rId13"/>
    <p:sldId id="385" r:id="rId14"/>
    <p:sldId id="387" r:id="rId15"/>
    <p:sldId id="388" r:id="rId16"/>
    <p:sldId id="389" r:id="rId17"/>
    <p:sldId id="370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DFF6"/>
    <a:srgbClr val="67CCF9"/>
    <a:srgbClr val="B3DFE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123" y="730514"/>
            <a:ext cx="7233719" cy="2468289"/>
          </a:xfrm>
        </p:spPr>
        <p:txBody>
          <a:bodyPr/>
          <a:lstStyle/>
          <a:p>
            <a:pPr algn="ctr"/>
            <a:r>
              <a:rPr lang="en-US" dirty="0"/>
              <a:t>Retail Market Activity  in the ERCOT Stakeholder Process</a:t>
            </a: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6125547"/>
            <a:ext cx="3169942" cy="2929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b="1" dirty="0"/>
              <a:t>Rob Bevill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ERCOT Market Specialist - REP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91671-37DA-D96D-C9C1-BE31F9D4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5B9A6F-70B6-3461-98C3-45A3D9F6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497" y="131396"/>
            <a:ext cx="4679005" cy="529244"/>
          </a:xfrm>
        </p:spPr>
        <p:txBody>
          <a:bodyPr/>
          <a:lstStyle/>
          <a:p>
            <a:r>
              <a:rPr lang="en-US" dirty="0"/>
              <a:t>RMS Working Groups</a:t>
            </a:r>
          </a:p>
        </p:txBody>
      </p:sp>
      <p:sp>
        <p:nvSpPr>
          <p:cNvPr id="26" name="_s1048">
            <a:extLst>
              <a:ext uri="{FF2B5EF4-FFF2-40B4-BE49-F238E27FC236}">
                <a16:creationId xmlns:a16="http://schemas.microsoft.com/office/drawing/2014/main" id="{CC9032F7-45B1-3142-8713-A9BC8149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288" y="1062513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Standard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Electronic Transactions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&amp; Load Profiling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387CF-7516-4938-E5B7-2FC0D1B6E5D2}"/>
              </a:ext>
            </a:extLst>
          </p:cNvPr>
          <p:cNvSpPr txBox="1"/>
          <p:nvPr/>
        </p:nvSpPr>
        <p:spPr>
          <a:xfrm>
            <a:off x="1673158" y="2379167"/>
            <a:ext cx="391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transactions and business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market testing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Reports and Extracts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Transport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Metering	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 Participant communication needs for retail operations issues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Load Profiling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Retail Market Training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1EAC4-32A7-97B4-54D4-33A7037E6E1E}"/>
              </a:ext>
            </a:extLst>
          </p:cNvPr>
          <p:cNvSpPr txBox="1"/>
          <p:nvPr/>
        </p:nvSpPr>
        <p:spPr>
          <a:xfrm>
            <a:off x="6385266" y="2379167"/>
            <a:ext cx="391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transactions and business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market testing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Reports and Extracts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Data Transport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Metering	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Market Participant communication needs for retail operations issues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Profiling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Retail Market Training </a:t>
            </a:r>
          </a:p>
          <a:p>
            <a:endParaRPr lang="en-US" dirty="0"/>
          </a:p>
        </p:txBody>
      </p:sp>
      <p:sp>
        <p:nvSpPr>
          <p:cNvPr id="10" name="_s1048">
            <a:extLst>
              <a:ext uri="{FF2B5EF4-FFF2-40B4-BE49-F238E27FC236}">
                <a16:creationId xmlns:a16="http://schemas.microsoft.com/office/drawing/2014/main" id="{A28EBBBD-0B48-D2F5-7B12-4075C72D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41" y="1062513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Data Transport &amp; </a:t>
            </a:r>
            <a:r>
              <a:rPr lang="en-US" altLang="en-US" sz="1600" b="1" dirty="0" err="1">
                <a:solidFill>
                  <a:srgbClr val="000000"/>
                </a:solidFill>
              </a:rPr>
              <a:t>MarkeTrak</a:t>
            </a:r>
            <a:r>
              <a:rPr lang="en-US" altLang="en-US" sz="1600" b="1" dirty="0">
                <a:solidFill>
                  <a:srgbClr val="000000"/>
                </a:solidFill>
              </a:rPr>
              <a:t> Systems</a:t>
            </a:r>
          </a:p>
        </p:txBody>
      </p:sp>
      <p:sp>
        <p:nvSpPr>
          <p:cNvPr id="2" name="_s1048">
            <a:extLst>
              <a:ext uri="{FF2B5EF4-FFF2-40B4-BE49-F238E27FC236}">
                <a16:creationId xmlns:a16="http://schemas.microsoft.com/office/drawing/2014/main" id="{5130946B-848E-3066-AE41-AB5565F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09" y="5639845"/>
            <a:ext cx="2499332" cy="70597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Training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Task Force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ED3B26-1CB6-AF4D-F612-6BA576A97C72}"/>
              </a:ext>
            </a:extLst>
          </p:cNvPr>
          <p:cNvSpPr/>
          <p:nvPr/>
        </p:nvSpPr>
        <p:spPr>
          <a:xfrm>
            <a:off x="7061519" y="5712980"/>
            <a:ext cx="1041621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4D9C1-2DD0-7D68-5981-19428F7327C0}"/>
              </a:ext>
            </a:extLst>
          </p:cNvPr>
          <p:cNvSpPr txBox="1"/>
          <p:nvPr/>
        </p:nvSpPr>
        <p:spPr>
          <a:xfrm>
            <a:off x="7072015" y="5819731"/>
            <a:ext cx="10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RMTTF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F25E53-EE16-9CBA-5448-F92A79A84A70}"/>
              </a:ext>
            </a:extLst>
          </p:cNvPr>
          <p:cNvSpPr/>
          <p:nvPr/>
        </p:nvSpPr>
        <p:spPr>
          <a:xfrm>
            <a:off x="9643240" y="912039"/>
            <a:ext cx="1073907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41849-01CD-B115-0590-D5FDA8211715}"/>
              </a:ext>
            </a:extLst>
          </p:cNvPr>
          <p:cNvSpPr txBox="1"/>
          <p:nvPr/>
        </p:nvSpPr>
        <p:spPr>
          <a:xfrm>
            <a:off x="9653736" y="1018790"/>
            <a:ext cx="109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TDTMS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A824E-C576-B5B1-8E4E-BE57DA03B038}"/>
              </a:ext>
            </a:extLst>
          </p:cNvPr>
          <p:cNvSpPr/>
          <p:nvPr/>
        </p:nvSpPr>
        <p:spPr>
          <a:xfrm>
            <a:off x="465338" y="858878"/>
            <a:ext cx="1373983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AE6D0-951F-17FF-7A42-CE5A31B646B7}"/>
              </a:ext>
            </a:extLst>
          </p:cNvPr>
          <p:cNvSpPr txBox="1"/>
          <p:nvPr/>
        </p:nvSpPr>
        <p:spPr>
          <a:xfrm>
            <a:off x="475834" y="965629"/>
            <a:ext cx="14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TXSET/LP</a:t>
            </a:r>
          </a:p>
        </p:txBody>
      </p:sp>
    </p:spTree>
    <p:extLst>
      <p:ext uri="{BB962C8B-B14F-4D97-AF65-F5344CB8AC3E}">
        <p14:creationId xmlns:p14="http://schemas.microsoft.com/office/powerpoint/2010/main" val="275317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295C5-E8C8-0E51-2A49-C2FB0704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8C3CC6-AE6D-B967-BB90-F0C055C28983}"/>
              </a:ext>
            </a:extLst>
          </p:cNvPr>
          <p:cNvSpPr txBox="1"/>
          <p:nvPr/>
        </p:nvSpPr>
        <p:spPr>
          <a:xfrm>
            <a:off x="1254869" y="1531513"/>
            <a:ext cx="85797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Retail transactions and business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TX SET Change Controls (anyone can submit an idea!) – there are 5 in the hopper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Guides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Swimlanes</a:t>
            </a:r>
            <a:r>
              <a:rPr lang="en-US" sz="1600" dirty="0"/>
              <a:t> – Vizio flow charts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Version Release Planning (16-month process)</a:t>
            </a:r>
          </a:p>
          <a:p>
            <a:pPr lvl="1"/>
            <a:endParaRPr lang="en-US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Retail market testing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Texas Market Test Plan – Currently under major revision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Flight Testing – Flight Schedules &amp; Test Scripts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Load Profiling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“Annual” Validation: Oversee AV - improvements – Reducing flip-flops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Profile Decision Tree: Conversion from Excel (15 worksheets) to MS 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Should we add an indicator for Battery Storage?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600" b="1" dirty="0"/>
              <a:t>Examples</a:t>
            </a:r>
            <a:r>
              <a:rPr lang="en-US" sz="1600" dirty="0"/>
              <a:t>:    RESLOWR_EAST_NIDR_WS_NOTOU</a:t>
            </a:r>
          </a:p>
          <a:p>
            <a:r>
              <a:rPr lang="en-US" sz="1600" dirty="0"/>
              <a:t>	     BUSHILF_FWEST_NIDR_NWS_NOTOU</a:t>
            </a:r>
          </a:p>
          <a:p>
            <a:endParaRPr lang="en-US" sz="800" dirty="0"/>
          </a:p>
          <a:p>
            <a:r>
              <a:rPr lang="en-US" sz="1600" dirty="0"/>
              <a:t>Profile Type_Weather Zone_Meter Data Type_Weather Sensitivity_Time-of-Use Schedule</a:t>
            </a:r>
          </a:p>
        </p:txBody>
      </p:sp>
      <p:sp>
        <p:nvSpPr>
          <p:cNvPr id="4" name="_s1048">
            <a:extLst>
              <a:ext uri="{FF2B5EF4-FFF2-40B4-BE49-F238E27FC236}">
                <a16:creationId xmlns:a16="http://schemas.microsoft.com/office/drawing/2014/main" id="{C62773CD-2D74-FC41-BD7C-15047731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66" y="210893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Standard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Electronic Transactions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&amp; Load Profiling</a:t>
            </a:r>
          </a:p>
        </p:txBody>
      </p:sp>
    </p:spTree>
    <p:extLst>
      <p:ext uri="{BB962C8B-B14F-4D97-AF65-F5344CB8AC3E}">
        <p14:creationId xmlns:p14="http://schemas.microsoft.com/office/powerpoint/2010/main" val="227682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3D109-43BA-5A68-7028-A2A4EEC5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6CECFD-7A5E-9C6D-52FA-7F6CC8339AAC}"/>
              </a:ext>
            </a:extLst>
          </p:cNvPr>
          <p:cNvSpPr txBox="1"/>
          <p:nvPr/>
        </p:nvSpPr>
        <p:spPr>
          <a:xfrm>
            <a:off x="1459149" y="1901164"/>
            <a:ext cx="8579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Retail Data 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API’s – Retail and </a:t>
            </a:r>
            <a:r>
              <a:rPr lang="en-US" sz="1600" dirty="0" err="1"/>
              <a:t>MarkeTrak</a:t>
            </a:r>
            <a:r>
              <a:rPr lang="en-US" sz="1600" dirty="0"/>
              <a:t> (API upgrade currently in development)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NAESB (upgrade in process – effective w/ Flight 1025)</a:t>
            </a:r>
          </a:p>
          <a:p>
            <a:pPr lvl="1"/>
            <a:endParaRPr lang="en-US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/>
              <a:t>MarkeTrak</a:t>
            </a:r>
            <a:r>
              <a:rPr lang="en-US" b="1" dirty="0"/>
              <a:t>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System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UI Enhancements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User’s Guides Upkeep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Subtype Quick Reference Guide – </a:t>
            </a:r>
            <a:r>
              <a:rPr lang="en-US" sz="1600" dirty="0">
                <a:solidFill>
                  <a:srgbClr val="C00000"/>
                </a:solidFill>
              </a:rPr>
              <a:t>NEW!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Subtype Volumes Analysis – Deep Dives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Resolution time for Inadvertent Gains has been cut in half </a:t>
            </a:r>
          </a:p>
          <a:p>
            <a:pPr lvl="2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Retail Metering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TDSP AMS Data Practices Matrix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0"/>
            <a:endParaRPr lang="en-US" sz="1000" dirty="0"/>
          </a:p>
        </p:txBody>
      </p:sp>
      <p:sp>
        <p:nvSpPr>
          <p:cNvPr id="9" name="_s1048">
            <a:extLst>
              <a:ext uri="{FF2B5EF4-FFF2-40B4-BE49-F238E27FC236}">
                <a16:creationId xmlns:a16="http://schemas.microsoft.com/office/drawing/2014/main" id="{B440AB8D-AF84-F22F-9E42-C2E0CD601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932" y="498309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Data Transport &amp; </a:t>
            </a:r>
            <a:r>
              <a:rPr lang="en-US" altLang="en-US" sz="1600" b="1" dirty="0" err="1">
                <a:solidFill>
                  <a:srgbClr val="000000"/>
                </a:solidFill>
              </a:rPr>
              <a:t>MarkeTrak</a:t>
            </a:r>
            <a:r>
              <a:rPr lang="en-US" altLang="en-US" sz="1600" b="1" dirty="0">
                <a:solidFill>
                  <a:srgbClr val="000000"/>
                </a:solidFill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202436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652DC-B48B-34AF-3740-FF65667B5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7B319A-8ECB-98CA-EADE-7DD8435668DD}"/>
              </a:ext>
            </a:extLst>
          </p:cNvPr>
          <p:cNvSpPr txBox="1"/>
          <p:nvPr/>
        </p:nvSpPr>
        <p:spPr>
          <a:xfrm>
            <a:off x="831751" y="1609335"/>
            <a:ext cx="47179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Manage, Create &amp; Deliver all Retail Market Training, Online &amp; In-person</a:t>
            </a:r>
          </a:p>
          <a:p>
            <a:endParaRPr lang="en-US" sz="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</a:rPr>
              <a:t>TX SET v5.0 </a:t>
            </a:r>
            <a:r>
              <a:rPr lang="en-US" sz="1600" dirty="0"/>
              <a:t>– In-person roadshows. MP led.  </a:t>
            </a:r>
            <a:r>
              <a:rPr lang="en-US" sz="1600" b="1" dirty="0"/>
              <a:t>SOLD OUT!</a:t>
            </a:r>
          </a:p>
          <a:p>
            <a:pPr marL="685800" lvl="1" indent="-228600">
              <a:buFont typeface="+mj-lt"/>
              <a:buAutoNum type="arabicPeriod"/>
            </a:pPr>
            <a:endParaRPr lang="en-US" sz="8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>
                <a:solidFill>
                  <a:srgbClr val="C00000"/>
                </a:solidFill>
              </a:rPr>
              <a:t>MarkeTrak</a:t>
            </a:r>
            <a:r>
              <a:rPr lang="en-US" sz="1600" dirty="0"/>
              <a:t> – </a:t>
            </a:r>
            <a:r>
              <a:rPr lang="en-US" sz="1600" dirty="0" err="1"/>
              <a:t>WebEx</a:t>
            </a:r>
            <a:r>
              <a:rPr lang="en-US" sz="1600" dirty="0"/>
              <a:t> only. 2-day course.  </a:t>
            </a:r>
            <a:r>
              <a:rPr lang="en-US" sz="1600" b="1" dirty="0"/>
              <a:t>5-star reviews!</a:t>
            </a:r>
          </a:p>
          <a:p>
            <a:pPr marL="685800" lvl="1" indent="-228600">
              <a:buFont typeface="+mj-lt"/>
              <a:buAutoNum type="arabicPeriod"/>
            </a:pPr>
            <a:endParaRPr lang="en-US" sz="8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C00000"/>
                </a:solidFill>
              </a:rPr>
              <a:t>Retail 101 </a:t>
            </a:r>
            <a:r>
              <a:rPr lang="en-US" sz="1600" dirty="0"/>
              <a:t>– </a:t>
            </a:r>
            <a:r>
              <a:rPr lang="en-US" sz="1600" dirty="0" err="1"/>
              <a:t>WebEx</a:t>
            </a:r>
            <a:r>
              <a:rPr lang="en-US" sz="1600" dirty="0"/>
              <a:t> only. ERCOT led.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0"/>
            <a:endParaRPr lang="en-US" sz="1000" dirty="0"/>
          </a:p>
        </p:txBody>
      </p:sp>
      <p:sp>
        <p:nvSpPr>
          <p:cNvPr id="2" name="_s1048">
            <a:extLst>
              <a:ext uri="{FF2B5EF4-FFF2-40B4-BE49-F238E27FC236}">
                <a16:creationId xmlns:a16="http://schemas.microsoft.com/office/drawing/2014/main" id="{8893828E-14FF-D592-3641-BC09FDD3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877" y="280545"/>
            <a:ext cx="2655578" cy="88677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Training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Task Force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DD52F-BA93-EA0B-5B06-B3CF0922EC10}"/>
              </a:ext>
            </a:extLst>
          </p:cNvPr>
          <p:cNvSpPr txBox="1"/>
          <p:nvPr/>
        </p:nvSpPr>
        <p:spPr>
          <a:xfrm>
            <a:off x="5963055" y="1609335"/>
            <a:ext cx="58463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Training Modules (24/7)</a:t>
            </a:r>
          </a:p>
          <a:p>
            <a:endParaRPr lang="en-US" sz="800" dirty="0"/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 err="1"/>
              <a:t>MarkeTrak</a:t>
            </a:r>
            <a:r>
              <a:rPr lang="en-US" sz="1600" dirty="0"/>
              <a:t> Overview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Switch Hold Removal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Cancel With/Without  Approvals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Inadvertent Gains/Losses &amp; Rescissions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Usage and Billing</a:t>
            </a:r>
            <a:endParaRPr lang="en-US" sz="1600" i="1" dirty="0"/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Other D2D Subtypes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Bulk Insert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 err="1"/>
              <a:t>MarkeTrak</a:t>
            </a:r>
            <a:r>
              <a:rPr lang="en-US" sz="1600" dirty="0"/>
              <a:t> Admin Functionality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Data Extract Variances (DEV) LSE Subtypes 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Data Extract Variances (DEV) Non-LSE Subtypes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Emails and Notifications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Reporting – Background &amp; GUI 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Retail 101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TXSET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600" dirty="0"/>
              <a:t>Mass Transition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767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E35AD-4483-F178-16DF-81A4DBD67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664" y="572233"/>
            <a:ext cx="5889827" cy="1268718"/>
          </a:xfrm>
        </p:spPr>
        <p:txBody>
          <a:bodyPr/>
          <a:lstStyle/>
          <a:p>
            <a:r>
              <a:rPr lang="en-US" sz="2800" dirty="0"/>
              <a:t>Please consider getting involved.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r>
              <a:rPr lang="en-US" sz="2800" dirty="0"/>
              <a:t>The retail market needs you now,</a:t>
            </a:r>
          </a:p>
          <a:p>
            <a:r>
              <a:rPr lang="en-US" sz="2800" dirty="0"/>
              <a:t>before all of the veteran OG’s retire!  </a:t>
            </a:r>
          </a:p>
        </p:txBody>
      </p:sp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D4A5-017E-2992-07FD-2F9D566A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64" y="-245397"/>
            <a:ext cx="5252000" cy="1077247"/>
          </a:xfrm>
        </p:spPr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F4E2-B0A7-3B44-9C3A-D06BF38F4C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0535" y="1282541"/>
            <a:ext cx="7054861" cy="39412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does the ERCOT stakeholder process help REPs &amp; TDSPs work together to better serve the customers that we share?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Where does the Retail Market fit in the ERCOT stakeholder process?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Retail Market forums are currently active?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are these groups working 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to propose enhancements to market policy and processes?</a:t>
            </a:r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DD227233-F758-49AC-33AB-62F7D59716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/>
        </p:blipFill>
        <p:spPr>
          <a:xfrm>
            <a:off x="8153105" y="1174661"/>
            <a:ext cx="3428359" cy="4508678"/>
          </a:xfrm>
        </p:spPr>
      </p:pic>
    </p:spTree>
    <p:extLst>
      <p:ext uri="{BB962C8B-B14F-4D97-AF65-F5344CB8AC3E}">
        <p14:creationId xmlns:p14="http://schemas.microsoft.com/office/powerpoint/2010/main" val="18918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AC11-5564-D2BF-7354-906687F34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C750B3-206F-801D-47A3-D57CE1CE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77" y="199177"/>
            <a:ext cx="6445305" cy="529244"/>
          </a:xfrm>
        </p:spPr>
        <p:txBody>
          <a:bodyPr/>
          <a:lstStyle/>
          <a:p>
            <a:r>
              <a:rPr lang="en-US" dirty="0"/>
              <a:t>ERCOT Governance Structure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8DA6FDE-E2A5-1407-9886-BE64AD70CD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525" y="948772"/>
            <a:ext cx="2591022" cy="3362038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373A47-FB29-6D0D-883F-2F727EC7E220}"/>
              </a:ext>
            </a:extLst>
          </p:cNvPr>
          <p:cNvGrpSpPr/>
          <p:nvPr/>
        </p:nvGrpSpPr>
        <p:grpSpPr>
          <a:xfrm>
            <a:off x="1055129" y="1373025"/>
            <a:ext cx="9800938" cy="4508145"/>
            <a:chOff x="1330818" y="909458"/>
            <a:chExt cx="7050348" cy="2571718"/>
          </a:xfrm>
        </p:grpSpPr>
        <p:sp>
          <p:nvSpPr>
            <p:cNvPr id="3" name="_s1043">
              <a:extLst>
                <a:ext uri="{FF2B5EF4-FFF2-40B4-BE49-F238E27FC236}">
                  <a16:creationId xmlns:a16="http://schemas.microsoft.com/office/drawing/2014/main" id="{E3141E68-FC48-8007-5BC2-A67CEE9F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720" y="1500534"/>
              <a:ext cx="1701398" cy="37052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Board of Directors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5" name="_s1044">
              <a:extLst>
                <a:ext uri="{FF2B5EF4-FFF2-40B4-BE49-F238E27FC236}">
                  <a16:creationId xmlns:a16="http://schemas.microsoft.com/office/drawing/2014/main" id="{C26A88C4-0A05-CB26-4118-D3DBFEE96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727" y="2056084"/>
              <a:ext cx="2702545" cy="36617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Technical Advisory Committee (TAC)</a:t>
              </a:r>
              <a:endParaRPr lang="en-US" altLang="en-US" sz="1400" b="1" dirty="0"/>
            </a:p>
          </p:txBody>
        </p:sp>
        <p:sp>
          <p:nvSpPr>
            <p:cNvPr id="6" name="_s1048">
              <a:extLst>
                <a:ext uri="{FF2B5EF4-FFF2-40B4-BE49-F238E27FC236}">
                  <a16:creationId xmlns:a16="http://schemas.microsoft.com/office/drawing/2014/main" id="{B789C263-5FFD-D2FA-7C9D-721B76555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211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Reliability &amp; Operations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(12 Working Groups)</a:t>
              </a:r>
            </a:p>
          </p:txBody>
        </p:sp>
        <p:sp>
          <p:nvSpPr>
            <p:cNvPr id="7" name="_s1048">
              <a:extLst>
                <a:ext uri="{FF2B5EF4-FFF2-40B4-BE49-F238E27FC236}">
                  <a16:creationId xmlns:a16="http://schemas.microsoft.com/office/drawing/2014/main" id="{81EDFF6E-2D2A-8B4B-4E52-8505523F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075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Wholesale Market Subcommittee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(5 Working Groups)</a:t>
              </a:r>
            </a:p>
          </p:txBody>
        </p:sp>
        <p:sp>
          <p:nvSpPr>
            <p:cNvPr id="9" name="_s1048">
              <a:extLst>
                <a:ext uri="{FF2B5EF4-FFF2-40B4-BE49-F238E27FC236}">
                  <a16:creationId xmlns:a16="http://schemas.microsoft.com/office/drawing/2014/main" id="{B2750F86-4F78-2221-B8B7-3BFBE554A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676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Retail Market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9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(2 Working Groups)</a:t>
              </a:r>
            </a:p>
          </p:txBody>
        </p:sp>
        <p:sp>
          <p:nvSpPr>
            <p:cNvPr id="10" name="_s1048">
              <a:extLst>
                <a:ext uri="{FF2B5EF4-FFF2-40B4-BE49-F238E27FC236}">
                  <a16:creationId xmlns:a16="http://schemas.microsoft.com/office/drawing/2014/main" id="{E4C82AB1-010A-5F5A-97F4-4F3586F7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818" y="2971151"/>
              <a:ext cx="1656091" cy="510025"/>
            </a:xfrm>
            <a:prstGeom prst="roundRect">
              <a:avLst>
                <a:gd name="adj" fmla="val 16667"/>
              </a:avLst>
            </a:prstGeom>
            <a:solidFill>
              <a:srgbClr val="0EC89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Protocol Revision Subcommittee</a:t>
              </a:r>
            </a:p>
          </p:txBody>
        </p:sp>
        <p:cxnSp>
          <p:nvCxnSpPr>
            <p:cNvPr id="11" name="AutoShape 19">
              <a:extLst>
                <a:ext uri="{FF2B5EF4-FFF2-40B4-BE49-F238E27FC236}">
                  <a16:creationId xmlns:a16="http://schemas.microsoft.com/office/drawing/2014/main" id="{7CE72399-52E1-F2EA-5892-2A91B6E6F0BC}"/>
                </a:ext>
              </a:extLst>
            </p:cNvPr>
            <p:cNvCxnSpPr>
              <a:cxnSpLocks noChangeShapeType="1"/>
              <a:stCxn id="14" idx="0"/>
            </p:cNvCxnSpPr>
            <p:nvPr/>
          </p:nvCxnSpPr>
          <p:spPr bwMode="auto">
            <a:xfrm>
              <a:off x="2213505" y="2815406"/>
              <a:ext cx="5352710" cy="153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DE99CADA-E911-281E-442E-E82BC94C8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1871060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5F0DD2A5-1403-FD11-5187-70E66C3C2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2422254"/>
              <a:ext cx="0" cy="393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4" name="Line 32">
              <a:extLst>
                <a:ext uri="{FF2B5EF4-FFF2-40B4-BE49-F238E27FC236}">
                  <a16:creationId xmlns:a16="http://schemas.microsoft.com/office/drawing/2014/main" id="{103D0B51-860D-90D2-072E-8C490A26E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50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5" name="Line 33">
              <a:extLst>
                <a:ext uri="{FF2B5EF4-FFF2-40B4-BE49-F238E27FC236}">
                  <a16:creationId xmlns:a16="http://schemas.microsoft.com/office/drawing/2014/main" id="{C23B6946-5B74-A49B-F10E-BA70C8982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20D4D720-F246-2072-0398-1BBDB29FB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000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8101BB2E-1592-36AA-B7F8-A30E3833B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621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9" name="_s1043">
              <a:extLst>
                <a:ext uri="{FF2B5EF4-FFF2-40B4-BE49-F238E27FC236}">
                  <a16:creationId xmlns:a16="http://schemas.microsoft.com/office/drawing/2014/main" id="{C6779DA2-C635-69AE-513A-B4129F160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938" y="909458"/>
              <a:ext cx="2702545" cy="37052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Public Utility Commission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8161BC66-5090-870F-B30D-4A065D2B6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178" y="1324093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60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0E7A2-B73D-048D-033A-FF7FFD1F9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F237F4-45D7-5519-F7DC-85F4C26F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77" y="199177"/>
            <a:ext cx="6445305" cy="529244"/>
          </a:xfrm>
        </p:spPr>
        <p:txBody>
          <a:bodyPr/>
          <a:lstStyle/>
          <a:p>
            <a:r>
              <a:rPr lang="en-US" dirty="0"/>
              <a:t>ERCOT Governance Structure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5153DB4-B6A1-49D5-9938-A950CC8A63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525" y="948772"/>
            <a:ext cx="2591022" cy="3362038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501A1C-BC64-35A4-146D-E0D33ADE3DEC}"/>
              </a:ext>
            </a:extLst>
          </p:cNvPr>
          <p:cNvGrpSpPr/>
          <p:nvPr/>
        </p:nvGrpSpPr>
        <p:grpSpPr>
          <a:xfrm>
            <a:off x="1055129" y="1373025"/>
            <a:ext cx="9800938" cy="4508145"/>
            <a:chOff x="1330818" y="909458"/>
            <a:chExt cx="7050348" cy="2571718"/>
          </a:xfrm>
        </p:grpSpPr>
        <p:sp>
          <p:nvSpPr>
            <p:cNvPr id="3" name="_s1043">
              <a:extLst>
                <a:ext uri="{FF2B5EF4-FFF2-40B4-BE49-F238E27FC236}">
                  <a16:creationId xmlns:a16="http://schemas.microsoft.com/office/drawing/2014/main" id="{37DB99AE-CCFF-87F4-6AE5-36EC0E7A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720" y="1500534"/>
              <a:ext cx="1701398" cy="37052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Board of Directors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5" name="_s1044">
              <a:extLst>
                <a:ext uri="{FF2B5EF4-FFF2-40B4-BE49-F238E27FC236}">
                  <a16:creationId xmlns:a16="http://schemas.microsoft.com/office/drawing/2014/main" id="{EACC1306-C0E8-A8A8-2BB5-74F15151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727" y="2056084"/>
              <a:ext cx="2702545" cy="36617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Technical Advisory Committee (TAC)</a:t>
              </a:r>
              <a:endParaRPr lang="en-US" altLang="en-US" sz="1400" b="1" dirty="0"/>
            </a:p>
          </p:txBody>
        </p:sp>
        <p:sp>
          <p:nvSpPr>
            <p:cNvPr id="6" name="_s1048">
              <a:extLst>
                <a:ext uri="{FF2B5EF4-FFF2-40B4-BE49-F238E27FC236}">
                  <a16:creationId xmlns:a16="http://schemas.microsoft.com/office/drawing/2014/main" id="{4B2A885E-8A1A-DB73-F3F5-1939A36F9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211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Reliability &amp; Operations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(12 Working Groups)</a:t>
              </a:r>
            </a:p>
          </p:txBody>
        </p:sp>
        <p:sp>
          <p:nvSpPr>
            <p:cNvPr id="7" name="_s1048">
              <a:extLst>
                <a:ext uri="{FF2B5EF4-FFF2-40B4-BE49-F238E27FC236}">
                  <a16:creationId xmlns:a16="http://schemas.microsoft.com/office/drawing/2014/main" id="{8B60480F-4ED9-E95D-CEA3-7B38C65B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075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Wholesale Market Subcommittee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(5 Working Groups)</a:t>
              </a:r>
            </a:p>
          </p:txBody>
        </p:sp>
        <p:sp>
          <p:nvSpPr>
            <p:cNvPr id="9" name="_s1048">
              <a:extLst>
                <a:ext uri="{FF2B5EF4-FFF2-40B4-BE49-F238E27FC236}">
                  <a16:creationId xmlns:a16="http://schemas.microsoft.com/office/drawing/2014/main" id="{81BDB9C3-13DD-D99E-C978-04E60CD6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676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Retail Market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9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</a:rPr>
                <a:t>(2 Working Groups)</a:t>
              </a:r>
            </a:p>
          </p:txBody>
        </p:sp>
        <p:sp>
          <p:nvSpPr>
            <p:cNvPr id="10" name="_s1048">
              <a:extLst>
                <a:ext uri="{FF2B5EF4-FFF2-40B4-BE49-F238E27FC236}">
                  <a16:creationId xmlns:a16="http://schemas.microsoft.com/office/drawing/2014/main" id="{75A9170E-5ADD-6D33-B1CB-CE354674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818" y="2971151"/>
              <a:ext cx="1656091" cy="510025"/>
            </a:xfrm>
            <a:prstGeom prst="roundRect">
              <a:avLst>
                <a:gd name="adj" fmla="val 16667"/>
              </a:avLst>
            </a:prstGeom>
            <a:solidFill>
              <a:srgbClr val="0EC89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Protocol Revision Subcommittee</a:t>
              </a:r>
            </a:p>
          </p:txBody>
        </p:sp>
        <p:cxnSp>
          <p:nvCxnSpPr>
            <p:cNvPr id="11" name="AutoShape 19">
              <a:extLst>
                <a:ext uri="{FF2B5EF4-FFF2-40B4-BE49-F238E27FC236}">
                  <a16:creationId xmlns:a16="http://schemas.microsoft.com/office/drawing/2014/main" id="{E4BB055E-F1A2-656F-1103-04E5FC446808}"/>
                </a:ext>
              </a:extLst>
            </p:cNvPr>
            <p:cNvCxnSpPr>
              <a:cxnSpLocks noChangeShapeType="1"/>
              <a:stCxn id="14" idx="0"/>
            </p:cNvCxnSpPr>
            <p:nvPr/>
          </p:nvCxnSpPr>
          <p:spPr bwMode="auto">
            <a:xfrm>
              <a:off x="2213505" y="2815406"/>
              <a:ext cx="5352710" cy="153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D2FF23CF-EBF1-C0A7-4D0A-D54533944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1871060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6E25E092-673C-B24C-2CB8-65F68CC3E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2422254"/>
              <a:ext cx="0" cy="393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4" name="Line 32">
              <a:extLst>
                <a:ext uri="{FF2B5EF4-FFF2-40B4-BE49-F238E27FC236}">
                  <a16:creationId xmlns:a16="http://schemas.microsoft.com/office/drawing/2014/main" id="{99B8690E-C170-10D4-9811-CCCE5800C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50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5" name="Line 33">
              <a:extLst>
                <a:ext uri="{FF2B5EF4-FFF2-40B4-BE49-F238E27FC236}">
                  <a16:creationId xmlns:a16="http://schemas.microsoft.com/office/drawing/2014/main" id="{DE020147-008E-552B-30B9-C1CED2041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EE4BB337-8144-D89B-1F95-6425CEA6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000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25101679-9600-2E68-4659-3F666A69B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621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9" name="_s1043">
              <a:extLst>
                <a:ext uri="{FF2B5EF4-FFF2-40B4-BE49-F238E27FC236}">
                  <a16:creationId xmlns:a16="http://schemas.microsoft.com/office/drawing/2014/main" id="{6B9C30FB-9084-377C-F60B-3C37325E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938" y="909458"/>
              <a:ext cx="2702545" cy="37052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Public Utility Commission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CBFE9B3E-86CD-EB3F-E3ED-9B9B80F0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178" y="1324093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449708-7D8A-FA5A-79EB-E9B60768CEBD}"/>
              </a:ext>
            </a:extLst>
          </p:cNvPr>
          <p:cNvSpPr txBox="1"/>
          <p:nvPr/>
        </p:nvSpPr>
        <p:spPr>
          <a:xfrm rot="21036069">
            <a:off x="414973" y="2283804"/>
            <a:ext cx="3358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 revision requests flow through the stakeholder process? </a:t>
            </a:r>
          </a:p>
        </p:txBody>
      </p:sp>
    </p:spTree>
    <p:extLst>
      <p:ext uri="{BB962C8B-B14F-4D97-AF65-F5344CB8AC3E}">
        <p14:creationId xmlns:p14="http://schemas.microsoft.com/office/powerpoint/2010/main" val="369366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9367-B00E-F4CB-7A8E-0FD950DC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row: Right 47">
            <a:extLst>
              <a:ext uri="{FF2B5EF4-FFF2-40B4-BE49-F238E27FC236}">
                <a16:creationId xmlns:a16="http://schemas.microsoft.com/office/drawing/2014/main" id="{A31347D0-93C7-B339-ECE4-42A265B13552}"/>
              </a:ext>
            </a:extLst>
          </p:cNvPr>
          <p:cNvSpPr/>
          <p:nvPr/>
        </p:nvSpPr>
        <p:spPr>
          <a:xfrm rot="16200000">
            <a:off x="193691" y="1270487"/>
            <a:ext cx="2836828" cy="1744323"/>
          </a:xfrm>
          <a:prstGeom prst="rightArrow">
            <a:avLst/>
          </a:prstGeom>
          <a:solidFill>
            <a:srgbClr val="6ADFF6"/>
          </a:solidFill>
          <a:ln>
            <a:solidFill>
              <a:srgbClr val="6ADF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105C0E-D2E6-FBB6-4339-0E97E5E03494}"/>
              </a:ext>
            </a:extLst>
          </p:cNvPr>
          <p:cNvSpPr/>
          <p:nvPr/>
        </p:nvSpPr>
        <p:spPr>
          <a:xfrm>
            <a:off x="470429" y="2595259"/>
            <a:ext cx="2331701" cy="443272"/>
          </a:xfrm>
          <a:prstGeom prst="rect">
            <a:avLst/>
          </a:prstGeom>
          <a:solidFill>
            <a:srgbClr val="6ADFF6"/>
          </a:solidFill>
          <a:ln>
            <a:solidFill>
              <a:srgbClr val="6ADF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2F1096-374D-045E-4EA3-16FC450B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77" y="199177"/>
            <a:ext cx="6445305" cy="529244"/>
          </a:xfrm>
        </p:spPr>
        <p:txBody>
          <a:bodyPr/>
          <a:lstStyle/>
          <a:p>
            <a:r>
              <a:rPr lang="en-US" dirty="0"/>
              <a:t>ERCOT Governance Structure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C04DF79-B5AB-D96E-11FC-58FA312B0A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525" y="948772"/>
            <a:ext cx="2591022" cy="3362038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3B6F0F-B6CD-D84E-3252-DECF37B51853}"/>
              </a:ext>
            </a:extLst>
          </p:cNvPr>
          <p:cNvGrpSpPr/>
          <p:nvPr/>
        </p:nvGrpSpPr>
        <p:grpSpPr>
          <a:xfrm>
            <a:off x="1055129" y="1373025"/>
            <a:ext cx="9800938" cy="4508145"/>
            <a:chOff x="1330818" y="909458"/>
            <a:chExt cx="7050348" cy="2571718"/>
          </a:xfrm>
        </p:grpSpPr>
        <p:sp>
          <p:nvSpPr>
            <p:cNvPr id="3" name="_s1043">
              <a:extLst>
                <a:ext uri="{FF2B5EF4-FFF2-40B4-BE49-F238E27FC236}">
                  <a16:creationId xmlns:a16="http://schemas.microsoft.com/office/drawing/2014/main" id="{D962181A-4668-61CB-BE03-9010C08F7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720" y="1500534"/>
              <a:ext cx="1701398" cy="37052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Board of Directors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dirty="0"/>
            </a:p>
          </p:txBody>
        </p:sp>
        <p:sp>
          <p:nvSpPr>
            <p:cNvPr id="5" name="_s1044">
              <a:extLst>
                <a:ext uri="{FF2B5EF4-FFF2-40B4-BE49-F238E27FC236}">
                  <a16:creationId xmlns:a16="http://schemas.microsoft.com/office/drawing/2014/main" id="{06B1255B-F60F-7A72-099C-AA1E46EEA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727" y="2056084"/>
              <a:ext cx="2702545" cy="36617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Technical Advisory Committee (TAC)</a:t>
              </a:r>
              <a:endParaRPr lang="en-US" altLang="en-US" sz="1400" b="1" dirty="0"/>
            </a:p>
          </p:txBody>
        </p:sp>
        <p:sp>
          <p:nvSpPr>
            <p:cNvPr id="6" name="_s1048">
              <a:extLst>
                <a:ext uri="{FF2B5EF4-FFF2-40B4-BE49-F238E27FC236}">
                  <a16:creationId xmlns:a16="http://schemas.microsoft.com/office/drawing/2014/main" id="{D41F89BD-6393-228A-68FE-EEB04F7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211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Reliability &amp; Operations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(12 Working Groups)</a:t>
              </a:r>
            </a:p>
          </p:txBody>
        </p:sp>
        <p:sp>
          <p:nvSpPr>
            <p:cNvPr id="7" name="_s1048">
              <a:extLst>
                <a:ext uri="{FF2B5EF4-FFF2-40B4-BE49-F238E27FC236}">
                  <a16:creationId xmlns:a16="http://schemas.microsoft.com/office/drawing/2014/main" id="{E5EC7CD1-335E-C69E-273F-E856D9B6C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075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Wholesale Market Subcommittee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(5 Working Groups)</a:t>
              </a:r>
            </a:p>
          </p:txBody>
        </p:sp>
        <p:sp>
          <p:nvSpPr>
            <p:cNvPr id="9" name="_s1048">
              <a:extLst>
                <a:ext uri="{FF2B5EF4-FFF2-40B4-BE49-F238E27FC236}">
                  <a16:creationId xmlns:a16="http://schemas.microsoft.com/office/drawing/2014/main" id="{687ECA56-3BF5-3856-7848-B5C1A6AF8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676" y="2962441"/>
              <a:ext cx="1656091" cy="51462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Retail Market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9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(2 Working Groups)</a:t>
              </a:r>
            </a:p>
          </p:txBody>
        </p:sp>
        <p:sp>
          <p:nvSpPr>
            <p:cNvPr id="10" name="_s1048">
              <a:extLst>
                <a:ext uri="{FF2B5EF4-FFF2-40B4-BE49-F238E27FC236}">
                  <a16:creationId xmlns:a16="http://schemas.microsoft.com/office/drawing/2014/main" id="{21AD2663-9C61-97E4-98DA-D02D1FF0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818" y="2971151"/>
              <a:ext cx="1656091" cy="510025"/>
            </a:xfrm>
            <a:prstGeom prst="roundRect">
              <a:avLst>
                <a:gd name="adj" fmla="val 16667"/>
              </a:avLst>
            </a:prstGeom>
            <a:solidFill>
              <a:srgbClr val="0EC89C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Protocol Revision Subcommittee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19">
              <a:extLst>
                <a:ext uri="{FF2B5EF4-FFF2-40B4-BE49-F238E27FC236}">
                  <a16:creationId xmlns:a16="http://schemas.microsoft.com/office/drawing/2014/main" id="{6DAD984E-1550-405E-047B-0704E7D0DB7B}"/>
                </a:ext>
              </a:extLst>
            </p:cNvPr>
            <p:cNvCxnSpPr>
              <a:cxnSpLocks noChangeShapeType="1"/>
              <a:stCxn id="14" idx="0"/>
            </p:cNvCxnSpPr>
            <p:nvPr/>
          </p:nvCxnSpPr>
          <p:spPr bwMode="auto">
            <a:xfrm>
              <a:off x="2213505" y="2815406"/>
              <a:ext cx="5352710" cy="153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6EBBFCAE-2F40-FBD5-A620-7A7D8D406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1871060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D3B90340-6B7B-26E7-3F5E-30379D33B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17" y="2422254"/>
              <a:ext cx="0" cy="393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4" name="Line 32">
              <a:extLst>
                <a:ext uri="{FF2B5EF4-FFF2-40B4-BE49-F238E27FC236}">
                  <a16:creationId xmlns:a16="http://schemas.microsoft.com/office/drawing/2014/main" id="{F0CFB8F5-CEA3-BE08-FEF9-0386DE92E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350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5" name="Line 33">
              <a:extLst>
                <a:ext uri="{FF2B5EF4-FFF2-40B4-BE49-F238E27FC236}">
                  <a16:creationId xmlns:a16="http://schemas.microsoft.com/office/drawing/2014/main" id="{3626C31D-94FE-CC2D-72BA-4328DFD34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253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C1B7B35E-8157-EFBD-2B99-ABD1626DA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000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34161E1C-624E-4DFE-AFF4-8782BE1D4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6215" y="2815406"/>
              <a:ext cx="0" cy="147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  <p:sp>
          <p:nvSpPr>
            <p:cNvPr id="19" name="_s1043">
              <a:extLst>
                <a:ext uri="{FF2B5EF4-FFF2-40B4-BE49-F238E27FC236}">
                  <a16:creationId xmlns:a16="http://schemas.microsoft.com/office/drawing/2014/main" id="{8705E3F2-2BE9-6852-A87E-4FA8F2F5B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938" y="909458"/>
              <a:ext cx="2702545" cy="37052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Public Utility Commission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100" b="0" dirty="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B426B9F5-8993-B016-3CB0-A19934A94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178" y="1324093"/>
              <a:ext cx="0" cy="176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00" dirty="0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EDDE85-89C8-0ACB-CF0D-9B3458E78AE5}"/>
              </a:ext>
            </a:extLst>
          </p:cNvPr>
          <p:cNvCxnSpPr>
            <a:cxnSpLocks/>
          </p:cNvCxnSpPr>
          <p:nvPr/>
        </p:nvCxnSpPr>
        <p:spPr>
          <a:xfrm>
            <a:off x="2081038" y="6219588"/>
            <a:ext cx="2752343" cy="0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E5CBE4-8C6E-A3F8-BFFD-5CC1019DDF64}"/>
              </a:ext>
            </a:extLst>
          </p:cNvPr>
          <p:cNvCxnSpPr>
            <a:cxnSpLocks/>
          </p:cNvCxnSpPr>
          <p:nvPr/>
        </p:nvCxnSpPr>
        <p:spPr>
          <a:xfrm>
            <a:off x="2081038" y="6347335"/>
            <a:ext cx="5524500" cy="0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CA4B87-8806-7E83-84F7-A8AF5A32BC3D}"/>
              </a:ext>
            </a:extLst>
          </p:cNvPr>
          <p:cNvCxnSpPr>
            <a:cxnSpLocks/>
          </p:cNvCxnSpPr>
          <p:nvPr/>
        </p:nvCxnSpPr>
        <p:spPr>
          <a:xfrm>
            <a:off x="2081038" y="6475083"/>
            <a:ext cx="7991475" cy="0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D90FB3-EFCD-9C3B-7A57-DA612A65D463}"/>
              </a:ext>
            </a:extLst>
          </p:cNvPr>
          <p:cNvCxnSpPr>
            <a:cxnSpLocks/>
          </p:cNvCxnSpPr>
          <p:nvPr/>
        </p:nvCxnSpPr>
        <p:spPr>
          <a:xfrm>
            <a:off x="4563656" y="5886283"/>
            <a:ext cx="0" cy="337110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34D256-ACFE-37A1-AEDA-5082022F77DA}"/>
              </a:ext>
            </a:extLst>
          </p:cNvPr>
          <p:cNvCxnSpPr>
            <a:cxnSpLocks/>
          </p:cNvCxnSpPr>
          <p:nvPr/>
        </p:nvCxnSpPr>
        <p:spPr>
          <a:xfrm>
            <a:off x="7256921" y="5881170"/>
            <a:ext cx="0" cy="454996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81BA77-BB1A-2A65-0F15-4ACFCCD6F3F6}"/>
              </a:ext>
            </a:extLst>
          </p:cNvPr>
          <p:cNvCxnSpPr>
            <a:cxnSpLocks/>
          </p:cNvCxnSpPr>
          <p:nvPr/>
        </p:nvCxnSpPr>
        <p:spPr>
          <a:xfrm>
            <a:off x="9723824" y="5881170"/>
            <a:ext cx="0" cy="593913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F7F422-1D58-52E8-2B9D-5EC3B0BDF1EA}"/>
              </a:ext>
            </a:extLst>
          </p:cNvPr>
          <p:cNvCxnSpPr>
            <a:cxnSpLocks/>
          </p:cNvCxnSpPr>
          <p:nvPr/>
        </p:nvCxnSpPr>
        <p:spPr>
          <a:xfrm flipV="1">
            <a:off x="2081038" y="5886283"/>
            <a:ext cx="0" cy="58880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8828F3-2C01-ED81-1945-ADC1E400061F}"/>
              </a:ext>
            </a:extLst>
          </p:cNvPr>
          <p:cNvCxnSpPr>
            <a:cxnSpLocks/>
          </p:cNvCxnSpPr>
          <p:nvPr/>
        </p:nvCxnSpPr>
        <p:spPr>
          <a:xfrm flipH="1">
            <a:off x="1468195" y="6347335"/>
            <a:ext cx="612843" cy="0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CF88AF-2F5D-C0F8-4522-BF74B8720475}"/>
              </a:ext>
            </a:extLst>
          </p:cNvPr>
          <p:cNvCxnSpPr>
            <a:cxnSpLocks/>
          </p:cNvCxnSpPr>
          <p:nvPr/>
        </p:nvCxnSpPr>
        <p:spPr>
          <a:xfrm flipV="1">
            <a:off x="1468195" y="5602989"/>
            <a:ext cx="0" cy="74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6A47BFB-5D3D-0DB9-F090-678394C6C5A4}"/>
              </a:ext>
            </a:extLst>
          </p:cNvPr>
          <p:cNvSpPr txBox="1"/>
          <p:nvPr/>
        </p:nvSpPr>
        <p:spPr>
          <a:xfrm>
            <a:off x="1734741" y="5602989"/>
            <a:ext cx="749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>
                <a:solidFill>
                  <a:srgbClr val="FFFF00"/>
                </a:solidFill>
              </a:rPr>
              <a:t>START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2F514D-E457-A0FE-191B-8E59E931980A}"/>
              </a:ext>
            </a:extLst>
          </p:cNvPr>
          <p:cNvCxnSpPr>
            <a:cxnSpLocks/>
          </p:cNvCxnSpPr>
          <p:nvPr/>
        </p:nvCxnSpPr>
        <p:spPr>
          <a:xfrm flipV="1">
            <a:off x="2081038" y="5873957"/>
            <a:ext cx="0" cy="223761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9EF133-D7C2-A62A-2D46-9EBF88E78234}"/>
              </a:ext>
            </a:extLst>
          </p:cNvPr>
          <p:cNvCxnSpPr>
            <a:cxnSpLocks/>
          </p:cNvCxnSpPr>
          <p:nvPr/>
        </p:nvCxnSpPr>
        <p:spPr>
          <a:xfrm flipV="1">
            <a:off x="2081038" y="6097548"/>
            <a:ext cx="0" cy="251690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027BE94-017C-FD39-F545-7BE79EB9199D}"/>
              </a:ext>
            </a:extLst>
          </p:cNvPr>
          <p:cNvCxnSpPr>
            <a:cxnSpLocks/>
          </p:cNvCxnSpPr>
          <p:nvPr/>
        </p:nvCxnSpPr>
        <p:spPr>
          <a:xfrm flipV="1">
            <a:off x="4837969" y="5926436"/>
            <a:ext cx="0" cy="296957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FA6050D-5761-9BAB-9F74-06A8FC4E490B}"/>
              </a:ext>
            </a:extLst>
          </p:cNvPr>
          <p:cNvCxnSpPr>
            <a:cxnSpLocks/>
          </p:cNvCxnSpPr>
          <p:nvPr/>
        </p:nvCxnSpPr>
        <p:spPr>
          <a:xfrm flipV="1">
            <a:off x="7605538" y="5901429"/>
            <a:ext cx="0" cy="445906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EA085E-49EB-966A-7EC2-22C37A5A9D8B}"/>
              </a:ext>
            </a:extLst>
          </p:cNvPr>
          <p:cNvCxnSpPr>
            <a:cxnSpLocks/>
          </p:cNvCxnSpPr>
          <p:nvPr/>
        </p:nvCxnSpPr>
        <p:spPr>
          <a:xfrm flipV="1">
            <a:off x="10072513" y="5881170"/>
            <a:ext cx="0" cy="593913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6FFBD4-C91C-57F5-F284-9758C107E595}"/>
              </a:ext>
            </a:extLst>
          </p:cNvPr>
          <p:cNvSpPr txBox="1"/>
          <p:nvPr/>
        </p:nvSpPr>
        <p:spPr>
          <a:xfrm>
            <a:off x="287678" y="1268550"/>
            <a:ext cx="2662186" cy="229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PUCT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BOD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TAC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RMS / ROS / WMS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PRS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C6D739-0DCD-6309-529A-C532C419BF85}"/>
              </a:ext>
            </a:extLst>
          </p:cNvPr>
          <p:cNvCxnSpPr>
            <a:cxnSpLocks/>
          </p:cNvCxnSpPr>
          <p:nvPr/>
        </p:nvCxnSpPr>
        <p:spPr>
          <a:xfrm flipV="1">
            <a:off x="1468195" y="4471575"/>
            <a:ext cx="0" cy="5155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DD2A0E-B730-32EC-D450-6B2A2FCB9756}"/>
              </a:ext>
            </a:extLst>
          </p:cNvPr>
          <p:cNvCxnSpPr>
            <a:cxnSpLocks/>
          </p:cNvCxnSpPr>
          <p:nvPr/>
        </p:nvCxnSpPr>
        <p:spPr>
          <a:xfrm>
            <a:off x="1479065" y="4471575"/>
            <a:ext cx="3673960" cy="0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337DC5-8174-4A7E-1546-459C79FD0C55}"/>
              </a:ext>
            </a:extLst>
          </p:cNvPr>
          <p:cNvCxnSpPr>
            <a:cxnSpLocks/>
          </p:cNvCxnSpPr>
          <p:nvPr/>
        </p:nvCxnSpPr>
        <p:spPr>
          <a:xfrm flipV="1">
            <a:off x="5153025" y="4019544"/>
            <a:ext cx="0" cy="4520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A1906E1-6725-0C20-51BC-A02109343D77}"/>
              </a:ext>
            </a:extLst>
          </p:cNvPr>
          <p:cNvCxnSpPr>
            <a:cxnSpLocks/>
          </p:cNvCxnSpPr>
          <p:nvPr/>
        </p:nvCxnSpPr>
        <p:spPr>
          <a:xfrm flipV="1">
            <a:off x="5153025" y="3058685"/>
            <a:ext cx="0" cy="4432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48C2DE-00C5-5466-F6AD-CD3646ACA77A}"/>
              </a:ext>
            </a:extLst>
          </p:cNvPr>
          <p:cNvCxnSpPr>
            <a:cxnSpLocks/>
          </p:cNvCxnSpPr>
          <p:nvPr/>
        </p:nvCxnSpPr>
        <p:spPr>
          <a:xfrm flipV="1">
            <a:off x="5153025" y="2022546"/>
            <a:ext cx="0" cy="3866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653F177-BB25-1289-D9D6-20859F362F72}"/>
              </a:ext>
            </a:extLst>
          </p:cNvPr>
          <p:cNvSpPr/>
          <p:nvPr/>
        </p:nvSpPr>
        <p:spPr>
          <a:xfrm>
            <a:off x="1734741" y="5543975"/>
            <a:ext cx="749523" cy="36681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6282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230E-7DE1-26ED-230E-9EDD8F08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FE4940-B432-8D58-1AE1-20C2C2883E84}"/>
              </a:ext>
            </a:extLst>
          </p:cNvPr>
          <p:cNvSpPr/>
          <p:nvPr/>
        </p:nvSpPr>
        <p:spPr>
          <a:xfrm rot="21339129">
            <a:off x="807396" y="870500"/>
            <a:ext cx="2869659" cy="17004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10AA38F-1354-B204-D861-AD1CC2F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655" y="169994"/>
            <a:ext cx="7899501" cy="529244"/>
          </a:xfrm>
        </p:spPr>
        <p:txBody>
          <a:bodyPr/>
          <a:lstStyle/>
          <a:p>
            <a:r>
              <a:rPr lang="en-US" dirty="0"/>
              <a:t>ERCOT Retail Market Subcommittee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CE77B81-0430-5C1F-AE46-E9D6886660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407" y="976830"/>
            <a:ext cx="2591022" cy="3362038"/>
          </a:xfrm>
        </p:spPr>
      </p:pic>
      <p:sp>
        <p:nvSpPr>
          <p:cNvPr id="9" name="_s1048">
            <a:extLst>
              <a:ext uri="{FF2B5EF4-FFF2-40B4-BE49-F238E27FC236}">
                <a16:creationId xmlns:a16="http://schemas.microsoft.com/office/drawing/2014/main" id="{C7E34801-CB0B-1AC9-5AE7-8A061525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073" y="1218070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Subcommittee</a:t>
            </a:r>
          </a:p>
        </p:txBody>
      </p:sp>
      <p:sp>
        <p:nvSpPr>
          <p:cNvPr id="26" name="_s1048">
            <a:extLst>
              <a:ext uri="{FF2B5EF4-FFF2-40B4-BE49-F238E27FC236}">
                <a16:creationId xmlns:a16="http://schemas.microsoft.com/office/drawing/2014/main" id="{2C6A7A6B-918E-28FE-4933-1EA24E916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655" y="2677304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Standard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Electronic Transactions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&amp; Load Profiling</a:t>
            </a:r>
          </a:p>
        </p:txBody>
      </p:sp>
      <p:sp>
        <p:nvSpPr>
          <p:cNvPr id="29" name="_s1048">
            <a:extLst>
              <a:ext uri="{FF2B5EF4-FFF2-40B4-BE49-F238E27FC236}">
                <a16:creationId xmlns:a16="http://schemas.microsoft.com/office/drawing/2014/main" id="{97AFA0DC-31F3-034F-BE0F-4DEA7AB9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349" y="2677304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Data Transport &amp; </a:t>
            </a:r>
            <a:r>
              <a:rPr lang="en-US" altLang="en-US" sz="1600" b="1" dirty="0" err="1">
                <a:solidFill>
                  <a:srgbClr val="000000"/>
                </a:solidFill>
              </a:rPr>
              <a:t>MarkeTrak</a:t>
            </a:r>
            <a:r>
              <a:rPr lang="en-US" altLang="en-US" sz="1600" b="1" dirty="0">
                <a:solidFill>
                  <a:srgbClr val="000000"/>
                </a:solidFill>
              </a:rPr>
              <a:t> 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0A6F-E28B-B09E-391C-5F86B88D20E5}"/>
              </a:ext>
            </a:extLst>
          </p:cNvPr>
          <p:cNvSpPr txBox="1"/>
          <p:nvPr/>
        </p:nvSpPr>
        <p:spPr>
          <a:xfrm>
            <a:off x="242830" y="2998325"/>
            <a:ext cx="239336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 Working Groups: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EF46D0-DF39-3A4B-0872-95264E7CC862}"/>
              </a:ext>
            </a:extLst>
          </p:cNvPr>
          <p:cNvSpPr txBox="1"/>
          <p:nvPr/>
        </p:nvSpPr>
        <p:spPr>
          <a:xfrm>
            <a:off x="242830" y="4630705"/>
            <a:ext cx="174161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1 Task Force:</a:t>
            </a:r>
          </a:p>
        </p:txBody>
      </p:sp>
      <p:sp>
        <p:nvSpPr>
          <p:cNvPr id="34" name="_s1048">
            <a:extLst>
              <a:ext uri="{FF2B5EF4-FFF2-40B4-BE49-F238E27FC236}">
                <a16:creationId xmlns:a16="http://schemas.microsoft.com/office/drawing/2014/main" id="{77BDF7D2-DDDA-5C3B-D8DD-27E7ECB8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353" y="4309684"/>
            <a:ext cx="2499332" cy="104215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Training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94E8F-4852-4325-2054-370977B89F6F}"/>
              </a:ext>
            </a:extLst>
          </p:cNvPr>
          <p:cNvSpPr txBox="1"/>
          <p:nvPr/>
        </p:nvSpPr>
        <p:spPr>
          <a:xfrm rot="21366651">
            <a:off x="292672" y="948142"/>
            <a:ext cx="38500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# of REP members?</a:t>
            </a:r>
          </a:p>
          <a:p>
            <a:pPr algn="ctr"/>
            <a:endParaRPr lang="en-US" sz="500" dirty="0"/>
          </a:p>
          <a:p>
            <a:pPr algn="ctr"/>
            <a:r>
              <a:rPr lang="en-US" sz="2200" dirty="0"/>
              <a:t># of TDSP </a:t>
            </a:r>
            <a:r>
              <a:rPr lang="en-US" sz="2000" dirty="0"/>
              <a:t>members</a:t>
            </a:r>
            <a:r>
              <a:rPr lang="en-US" sz="2200" dirty="0"/>
              <a:t>?</a:t>
            </a:r>
          </a:p>
          <a:p>
            <a:pPr algn="ctr"/>
            <a:endParaRPr lang="en-US" sz="500" dirty="0"/>
          </a:p>
          <a:p>
            <a:pPr algn="ctr"/>
            <a:r>
              <a:rPr lang="en-US" sz="2200" dirty="0"/>
              <a:t>Max possible RMS members? </a:t>
            </a:r>
          </a:p>
        </p:txBody>
      </p:sp>
    </p:spTree>
    <p:extLst>
      <p:ext uri="{BB962C8B-B14F-4D97-AF65-F5344CB8AC3E}">
        <p14:creationId xmlns:p14="http://schemas.microsoft.com/office/powerpoint/2010/main" val="326636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E3DC-4651-3ABD-6E9E-3610FA93B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FB3FA3-F166-5842-3399-EB1E2D414191}"/>
              </a:ext>
            </a:extLst>
          </p:cNvPr>
          <p:cNvSpPr/>
          <p:nvPr/>
        </p:nvSpPr>
        <p:spPr>
          <a:xfrm rot="20830108">
            <a:off x="200831" y="1387951"/>
            <a:ext cx="3901153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BC6117-8EB6-D172-43C3-509D14D6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655" y="169994"/>
            <a:ext cx="7899501" cy="529244"/>
          </a:xfrm>
        </p:spPr>
        <p:txBody>
          <a:bodyPr/>
          <a:lstStyle/>
          <a:p>
            <a:r>
              <a:rPr lang="en-US" dirty="0"/>
              <a:t>ERCOT Retail Market Subcommittee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FF6FFFD-08B7-CC4B-80E8-DEEA4A27E5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407" y="976830"/>
            <a:ext cx="2591022" cy="3362038"/>
          </a:xfrm>
        </p:spPr>
      </p:pic>
      <p:sp>
        <p:nvSpPr>
          <p:cNvPr id="9" name="_s1048">
            <a:extLst>
              <a:ext uri="{FF2B5EF4-FFF2-40B4-BE49-F238E27FC236}">
                <a16:creationId xmlns:a16="http://schemas.microsoft.com/office/drawing/2014/main" id="{AAE74662-E61E-9448-4F81-1A2D0EC8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073" y="1218070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Subcommittee</a:t>
            </a:r>
          </a:p>
        </p:txBody>
      </p:sp>
      <p:sp>
        <p:nvSpPr>
          <p:cNvPr id="26" name="_s1048">
            <a:extLst>
              <a:ext uri="{FF2B5EF4-FFF2-40B4-BE49-F238E27FC236}">
                <a16:creationId xmlns:a16="http://schemas.microsoft.com/office/drawing/2014/main" id="{1DFFEC5E-40F8-E580-A340-09853C00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655" y="2677304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Standard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Electronic Transactions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&amp; Load Profiling</a:t>
            </a:r>
          </a:p>
        </p:txBody>
      </p:sp>
      <p:sp>
        <p:nvSpPr>
          <p:cNvPr id="29" name="_s1048">
            <a:extLst>
              <a:ext uri="{FF2B5EF4-FFF2-40B4-BE49-F238E27FC236}">
                <a16:creationId xmlns:a16="http://schemas.microsoft.com/office/drawing/2014/main" id="{16F277F8-6627-80B3-8F93-28D9BD14C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349" y="2677304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Data Transport &amp; </a:t>
            </a:r>
            <a:r>
              <a:rPr lang="en-US" altLang="en-US" sz="1600" b="1" dirty="0" err="1">
                <a:solidFill>
                  <a:srgbClr val="000000"/>
                </a:solidFill>
              </a:rPr>
              <a:t>MarkeTrak</a:t>
            </a:r>
            <a:r>
              <a:rPr lang="en-US" altLang="en-US" sz="1600" b="1" dirty="0">
                <a:solidFill>
                  <a:srgbClr val="000000"/>
                </a:solidFill>
              </a:rPr>
              <a:t> 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FE1B7B-D56D-C255-8611-F16E32E9F497}"/>
              </a:ext>
            </a:extLst>
          </p:cNvPr>
          <p:cNvSpPr txBox="1"/>
          <p:nvPr/>
        </p:nvSpPr>
        <p:spPr>
          <a:xfrm>
            <a:off x="242830" y="2998325"/>
            <a:ext cx="239336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 Working Groups: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AB2AD-2154-6BA5-D79E-FA13D7EC73C9}"/>
              </a:ext>
            </a:extLst>
          </p:cNvPr>
          <p:cNvSpPr txBox="1"/>
          <p:nvPr/>
        </p:nvSpPr>
        <p:spPr>
          <a:xfrm>
            <a:off x="242830" y="4630705"/>
            <a:ext cx="174161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1 Task Force:</a:t>
            </a:r>
          </a:p>
        </p:txBody>
      </p:sp>
      <p:sp>
        <p:nvSpPr>
          <p:cNvPr id="34" name="_s1048">
            <a:extLst>
              <a:ext uri="{FF2B5EF4-FFF2-40B4-BE49-F238E27FC236}">
                <a16:creationId xmlns:a16="http://schemas.microsoft.com/office/drawing/2014/main" id="{AD2BAD99-77DD-6D92-10D9-F6D46A69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353" y="4309684"/>
            <a:ext cx="2499332" cy="104215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Training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1ED85-6363-96E2-3F65-CF88B053B9ED}"/>
              </a:ext>
            </a:extLst>
          </p:cNvPr>
          <p:cNvSpPr txBox="1"/>
          <p:nvPr/>
        </p:nvSpPr>
        <p:spPr>
          <a:xfrm rot="20858236">
            <a:off x="327916" y="1467907"/>
            <a:ext cx="372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TX SET + PWG = TXSET/LP WG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DA70E-EE5A-EAC8-A63C-F802EA37EDC6}"/>
              </a:ext>
            </a:extLst>
          </p:cNvPr>
          <p:cNvCxnSpPr>
            <a:stCxn id="4" idx="2"/>
          </p:cNvCxnSpPr>
          <p:nvPr/>
        </p:nvCxnSpPr>
        <p:spPr>
          <a:xfrm>
            <a:off x="2210177" y="1910587"/>
            <a:ext cx="630300" cy="74726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1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AFE50-6319-A610-9BBB-D583B16FC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4572D7-B05C-09A5-220E-A4BA2AAF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655" y="169994"/>
            <a:ext cx="7899501" cy="529244"/>
          </a:xfrm>
        </p:spPr>
        <p:txBody>
          <a:bodyPr/>
          <a:lstStyle/>
          <a:p>
            <a:r>
              <a:rPr lang="en-US" dirty="0"/>
              <a:t>ERCOT Retail Market Subcommittee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72EE019-5D1A-D924-9E5F-F971EF909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52" y="1524401"/>
            <a:ext cx="2591022" cy="3362038"/>
          </a:xfrm>
        </p:spPr>
      </p:pic>
      <p:sp>
        <p:nvSpPr>
          <p:cNvPr id="9" name="_s1048">
            <a:extLst>
              <a:ext uri="{FF2B5EF4-FFF2-40B4-BE49-F238E27FC236}">
                <a16:creationId xmlns:a16="http://schemas.microsoft.com/office/drawing/2014/main" id="{12BCE846-2F0F-3EF1-AD6F-589272C3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073" y="1218070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Retail Market Subcommittee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53FB2-D8DB-FDDA-3C70-2DB6BEFCA2B6}"/>
              </a:ext>
            </a:extLst>
          </p:cNvPr>
          <p:cNvSpPr txBox="1"/>
          <p:nvPr/>
        </p:nvSpPr>
        <p:spPr>
          <a:xfrm>
            <a:off x="1051246" y="2545590"/>
            <a:ext cx="825844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Retail transactions and business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Retail market testing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Retail Reports and Extracts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Data Transport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Retail Metering 	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Market Participant communication needs for retail operations issues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Load Profiling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Retail Market Training </a:t>
            </a:r>
          </a:p>
          <a:p>
            <a:pPr marL="342900" lvl="0" indent="-342900">
              <a:buFont typeface="+mj-lt"/>
              <a:buAutoNum type="arabicPeriod"/>
            </a:pPr>
            <a:endParaRPr lang="en-US" sz="1000" dirty="0"/>
          </a:p>
          <a:p>
            <a:pPr lvl="0"/>
            <a:r>
              <a:rPr lang="en-US" sz="2000" dirty="0"/>
              <a:t>-From the RMS Procedures on the RMS webpage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E517FA-8B3B-CA65-8E3D-4C82C49DAF21}"/>
              </a:ext>
            </a:extLst>
          </p:cNvPr>
          <p:cNvSpPr/>
          <p:nvPr/>
        </p:nvSpPr>
        <p:spPr>
          <a:xfrm rot="20830108">
            <a:off x="823278" y="1357791"/>
            <a:ext cx="2736266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43879-2250-FA47-0A1B-571E341CD202}"/>
              </a:ext>
            </a:extLst>
          </p:cNvPr>
          <p:cNvSpPr txBox="1"/>
          <p:nvPr/>
        </p:nvSpPr>
        <p:spPr>
          <a:xfrm rot="20858236">
            <a:off x="852918" y="1437749"/>
            <a:ext cx="267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all does RMS do?</a:t>
            </a:r>
          </a:p>
        </p:txBody>
      </p:sp>
    </p:spTree>
    <p:extLst>
      <p:ext uri="{BB962C8B-B14F-4D97-AF65-F5344CB8AC3E}">
        <p14:creationId xmlns:p14="http://schemas.microsoft.com/office/powerpoint/2010/main" val="293619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38813-5AF8-C4A1-3752-6E8A6FB90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6E2F5A-9901-2440-6D3B-D9B968AE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497" y="131396"/>
            <a:ext cx="4679005" cy="529244"/>
          </a:xfrm>
        </p:spPr>
        <p:txBody>
          <a:bodyPr/>
          <a:lstStyle/>
          <a:p>
            <a:r>
              <a:rPr lang="en-US" dirty="0"/>
              <a:t>RMS Working Groups</a:t>
            </a:r>
          </a:p>
        </p:txBody>
      </p:sp>
      <p:sp>
        <p:nvSpPr>
          <p:cNvPr id="26" name="_s1048">
            <a:extLst>
              <a:ext uri="{FF2B5EF4-FFF2-40B4-BE49-F238E27FC236}">
                <a16:creationId xmlns:a16="http://schemas.microsoft.com/office/drawing/2014/main" id="{ADE47FFC-FADB-1FC6-C139-E360300E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288" y="1062513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Standard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Electronic Transactions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&amp; Load Profiling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9535B-48D1-BBBE-51F6-9779D59D4433}"/>
              </a:ext>
            </a:extLst>
          </p:cNvPr>
          <p:cNvSpPr txBox="1"/>
          <p:nvPr/>
        </p:nvSpPr>
        <p:spPr>
          <a:xfrm>
            <a:off x="1673158" y="2379167"/>
            <a:ext cx="391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transactions and business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market testing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Reports and Extracts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Transport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Metering	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 Participant communication needs for retail operations issues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Load Profiling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Market Training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C6D18-BA81-713C-9DB4-4AA1B0D54B12}"/>
              </a:ext>
            </a:extLst>
          </p:cNvPr>
          <p:cNvSpPr txBox="1"/>
          <p:nvPr/>
        </p:nvSpPr>
        <p:spPr>
          <a:xfrm>
            <a:off x="6385266" y="2379167"/>
            <a:ext cx="391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transactions and business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market testing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Reports and Extracts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Data Transport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Retail Metering	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Market Participant communication needs for retail operations issues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Profiling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Retail Market Training </a:t>
            </a:r>
          </a:p>
          <a:p>
            <a:endParaRPr lang="en-US" dirty="0"/>
          </a:p>
        </p:txBody>
      </p:sp>
      <p:sp>
        <p:nvSpPr>
          <p:cNvPr id="10" name="_s1048">
            <a:extLst>
              <a:ext uri="{FF2B5EF4-FFF2-40B4-BE49-F238E27FC236}">
                <a16:creationId xmlns:a16="http://schemas.microsoft.com/office/drawing/2014/main" id="{BD32E824-D5A7-1C6C-4453-9A2B44A0F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41" y="1062513"/>
            <a:ext cx="2499332" cy="1042152"/>
          </a:xfrm>
          <a:prstGeom prst="roundRect">
            <a:avLst>
              <a:gd name="adj" fmla="val 16667"/>
            </a:avLst>
          </a:prstGeom>
          <a:solidFill>
            <a:srgbClr val="67CCF9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Texas Data Transport &amp; </a:t>
            </a:r>
            <a:r>
              <a:rPr lang="en-US" altLang="en-US" sz="1600" b="1" dirty="0" err="1">
                <a:solidFill>
                  <a:srgbClr val="000000"/>
                </a:solidFill>
              </a:rPr>
              <a:t>MarkeTrak</a:t>
            </a:r>
            <a:r>
              <a:rPr lang="en-US" altLang="en-US" sz="1600" b="1" dirty="0">
                <a:solidFill>
                  <a:srgbClr val="000000"/>
                </a:solidFill>
              </a:rPr>
              <a:t> Systems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74856A-A2AD-C06B-9311-E6D3247FB2B6}"/>
              </a:ext>
            </a:extLst>
          </p:cNvPr>
          <p:cNvSpPr/>
          <p:nvPr/>
        </p:nvSpPr>
        <p:spPr>
          <a:xfrm>
            <a:off x="9643240" y="912039"/>
            <a:ext cx="1073907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D11D3-D9C6-355A-33B3-A998B9C35E89}"/>
              </a:ext>
            </a:extLst>
          </p:cNvPr>
          <p:cNvSpPr txBox="1"/>
          <p:nvPr/>
        </p:nvSpPr>
        <p:spPr>
          <a:xfrm>
            <a:off x="9653736" y="1018790"/>
            <a:ext cx="109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TDTMS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07ABDF-4FE3-7E1F-EC98-40CBE71CC030}"/>
              </a:ext>
            </a:extLst>
          </p:cNvPr>
          <p:cNvSpPr/>
          <p:nvPr/>
        </p:nvSpPr>
        <p:spPr>
          <a:xfrm>
            <a:off x="465338" y="858878"/>
            <a:ext cx="1373983" cy="5292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CC4A4-7721-B6BF-6454-B014726B1BA3}"/>
              </a:ext>
            </a:extLst>
          </p:cNvPr>
          <p:cNvSpPr txBox="1"/>
          <p:nvPr/>
        </p:nvSpPr>
        <p:spPr>
          <a:xfrm>
            <a:off x="475834" y="965629"/>
            <a:ext cx="14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TXSET/LP</a:t>
            </a:r>
          </a:p>
        </p:txBody>
      </p:sp>
    </p:spTree>
    <p:extLst>
      <p:ext uri="{BB962C8B-B14F-4D97-AF65-F5344CB8AC3E}">
        <p14:creationId xmlns:p14="http://schemas.microsoft.com/office/powerpoint/2010/main" val="3258257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3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878</Words>
  <Application>Microsoft Office PowerPoint</Application>
  <PresentationFormat>Widescreen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Franklin Gothic Heavy</vt:lpstr>
      <vt:lpstr>Custom</vt:lpstr>
      <vt:lpstr>Retail Market Activity  in the ERCOT Stakeholder Process</vt:lpstr>
      <vt:lpstr>Overview </vt:lpstr>
      <vt:lpstr>ERCOT Governance Structure</vt:lpstr>
      <vt:lpstr>ERCOT Governance Structure</vt:lpstr>
      <vt:lpstr>ERCOT Governance Structure</vt:lpstr>
      <vt:lpstr>ERCOT Retail Market Subcommittee</vt:lpstr>
      <vt:lpstr>ERCOT Retail Market Subcommittee</vt:lpstr>
      <vt:lpstr>ERCOT Retail Market Subcommittee</vt:lpstr>
      <vt:lpstr>RMS Working Groups</vt:lpstr>
      <vt:lpstr>RMS Working Groups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Bevill, Robert</dc:creator>
  <cp:lastModifiedBy>Gorman, Janet</cp:lastModifiedBy>
  <cp:revision>15</cp:revision>
  <dcterms:modified xsi:type="dcterms:W3CDTF">2025-10-03T20:38:49Z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2025-09-24T14:25:54Z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302b149c-f99c-466e-95aa-181de6c18d28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