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16950" y="0"/>
            <a:ext cx="3575050" cy="3612515"/>
          </a:xfrm>
          <a:custGeom>
            <a:avLst/>
            <a:gdLst/>
            <a:ahLst/>
            <a:cxnLst/>
            <a:rect l="l" t="t" r="r" b="b"/>
            <a:pathLst>
              <a:path w="3575050" h="3612515">
                <a:moveTo>
                  <a:pt x="3575050" y="0"/>
                </a:moveTo>
                <a:lnTo>
                  <a:pt x="0" y="0"/>
                </a:lnTo>
                <a:lnTo>
                  <a:pt x="3575050" y="3612388"/>
                </a:lnTo>
                <a:lnTo>
                  <a:pt x="357505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40955" y="3816350"/>
            <a:ext cx="3041015" cy="3041650"/>
          </a:xfrm>
          <a:custGeom>
            <a:avLst/>
            <a:gdLst/>
            <a:ahLst/>
            <a:cxnLst/>
            <a:rect l="l" t="t" r="r" b="b"/>
            <a:pathLst>
              <a:path w="3041015" h="3041650">
                <a:moveTo>
                  <a:pt x="0" y="0"/>
                </a:moveTo>
                <a:lnTo>
                  <a:pt x="0" y="3041650"/>
                </a:lnTo>
                <a:lnTo>
                  <a:pt x="3040506" y="3041650"/>
                </a:lnTo>
                <a:lnTo>
                  <a:pt x="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292839" y="5968123"/>
            <a:ext cx="899160" cy="890269"/>
          </a:xfrm>
          <a:custGeom>
            <a:avLst/>
            <a:gdLst/>
            <a:ahLst/>
            <a:cxnLst/>
            <a:rect l="l" t="t" r="r" b="b"/>
            <a:pathLst>
              <a:path w="899159" h="890270">
                <a:moveTo>
                  <a:pt x="899159" y="0"/>
                </a:moveTo>
                <a:lnTo>
                  <a:pt x="0" y="889875"/>
                </a:lnTo>
                <a:lnTo>
                  <a:pt x="899159" y="889875"/>
                </a:lnTo>
                <a:lnTo>
                  <a:pt x="899159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907" y="669544"/>
            <a:ext cx="3902455" cy="390245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2305" y="2833370"/>
            <a:ext cx="3139694" cy="38722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28018" y="5993993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4">
                <a:moveTo>
                  <a:pt x="863993" y="0"/>
                </a:moveTo>
                <a:lnTo>
                  <a:pt x="0" y="0"/>
                </a:lnTo>
                <a:lnTo>
                  <a:pt x="0" y="864006"/>
                </a:lnTo>
                <a:lnTo>
                  <a:pt x="863993" y="864006"/>
                </a:lnTo>
                <a:lnTo>
                  <a:pt x="863993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426335" cy="723900"/>
          </a:xfrm>
          <a:custGeom>
            <a:avLst/>
            <a:gdLst/>
            <a:ahLst/>
            <a:cxnLst/>
            <a:rect l="l" t="t" r="r" b="b"/>
            <a:pathLst>
              <a:path w="2426335" h="723900">
                <a:moveTo>
                  <a:pt x="2426208" y="0"/>
                </a:moveTo>
                <a:lnTo>
                  <a:pt x="0" y="0"/>
                </a:lnTo>
                <a:lnTo>
                  <a:pt x="0" y="723900"/>
                </a:lnTo>
                <a:lnTo>
                  <a:pt x="2426208" y="723900"/>
                </a:lnTo>
                <a:lnTo>
                  <a:pt x="2426208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28018" y="-1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863993" y="0"/>
                </a:moveTo>
                <a:lnTo>
                  <a:pt x="0" y="0"/>
                </a:lnTo>
                <a:lnTo>
                  <a:pt x="0" y="863993"/>
                </a:lnTo>
                <a:lnTo>
                  <a:pt x="863993" y="863993"/>
                </a:lnTo>
                <a:lnTo>
                  <a:pt x="863993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591" y="748665"/>
            <a:ext cx="10554817" cy="104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86958" y="2048001"/>
            <a:ext cx="5225415" cy="2894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3500" y="0"/>
            <a:ext cx="8318500" cy="4028440"/>
          </a:xfrm>
          <a:custGeom>
            <a:avLst/>
            <a:gdLst/>
            <a:ahLst/>
            <a:cxnLst/>
            <a:rect l="l" t="t" r="r" b="b"/>
            <a:pathLst>
              <a:path w="8318500" h="4028440">
                <a:moveTo>
                  <a:pt x="8318500" y="0"/>
                </a:moveTo>
                <a:lnTo>
                  <a:pt x="0" y="0"/>
                </a:lnTo>
                <a:lnTo>
                  <a:pt x="0" y="4028440"/>
                </a:lnTo>
                <a:lnTo>
                  <a:pt x="8318500" y="4028440"/>
                </a:lnTo>
                <a:lnTo>
                  <a:pt x="831850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16320"/>
            <a:ext cx="2433320" cy="741680"/>
          </a:xfrm>
          <a:custGeom>
            <a:avLst/>
            <a:gdLst/>
            <a:ahLst/>
            <a:cxnLst/>
            <a:rect l="l" t="t" r="r" b="b"/>
            <a:pathLst>
              <a:path w="2433320" h="741679">
                <a:moveTo>
                  <a:pt x="2433320" y="0"/>
                </a:moveTo>
                <a:lnTo>
                  <a:pt x="0" y="0"/>
                </a:lnTo>
                <a:lnTo>
                  <a:pt x="0" y="741679"/>
                </a:lnTo>
                <a:lnTo>
                  <a:pt x="2433320" y="741679"/>
                </a:lnTo>
                <a:lnTo>
                  <a:pt x="2433320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595495" cy="6858000"/>
            <a:chOff x="0" y="0"/>
            <a:chExt cx="4595495" cy="6858000"/>
          </a:xfrm>
        </p:grpSpPr>
        <p:sp>
          <p:nvSpPr>
            <p:cNvPr id="5" name="object 5"/>
            <p:cNvSpPr/>
            <p:nvPr/>
          </p:nvSpPr>
          <p:spPr>
            <a:xfrm>
              <a:off x="0" y="1706879"/>
              <a:ext cx="782320" cy="2001520"/>
            </a:xfrm>
            <a:custGeom>
              <a:avLst/>
              <a:gdLst/>
              <a:ahLst/>
              <a:cxnLst/>
              <a:rect l="l" t="t" r="r" b="b"/>
              <a:pathLst>
                <a:path w="782320" h="2001520">
                  <a:moveTo>
                    <a:pt x="782320" y="0"/>
                  </a:moveTo>
                  <a:lnTo>
                    <a:pt x="0" y="0"/>
                  </a:lnTo>
                  <a:lnTo>
                    <a:pt x="0" y="2001520"/>
                  </a:lnTo>
                  <a:lnTo>
                    <a:pt x="782320" y="2001520"/>
                  </a:lnTo>
                  <a:lnTo>
                    <a:pt x="782320" y="0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01" y="0"/>
              <a:ext cx="4573366" cy="68579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7615" y="2751582"/>
            <a:ext cx="60394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Legislative</a:t>
            </a:r>
            <a:r>
              <a:rPr sz="5400" spc="-310" dirty="0"/>
              <a:t> </a:t>
            </a:r>
            <a:r>
              <a:rPr sz="5400" spc="-10" dirty="0"/>
              <a:t>Update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5047615" y="5939129"/>
            <a:ext cx="1330960" cy="45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Ben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Utley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i="1" spc="-10" dirty="0">
                <a:latin typeface="Arial"/>
                <a:cs typeface="Arial"/>
              </a:rPr>
              <a:t>Government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Affairs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6649" y="5241750"/>
            <a:ext cx="2372292" cy="11172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55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/>
              <a:t>89</a:t>
            </a:r>
            <a:r>
              <a:rPr sz="3600" baseline="25462" dirty="0"/>
              <a:t>th</a:t>
            </a:r>
            <a:r>
              <a:rPr sz="3600" spc="254" baseline="25462" dirty="0"/>
              <a:t> </a:t>
            </a:r>
            <a:r>
              <a:rPr sz="3600" spc="-10" dirty="0"/>
              <a:t>Legislative</a:t>
            </a:r>
            <a:r>
              <a:rPr sz="3600" spc="-114" dirty="0"/>
              <a:t> </a:t>
            </a:r>
            <a:r>
              <a:rPr sz="3600" spc="-10" dirty="0"/>
              <a:t>Session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179067" y="1969973"/>
            <a:ext cx="5716270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indent="-224154">
              <a:lnSpc>
                <a:spcPct val="100000"/>
              </a:lnSpc>
              <a:spcBef>
                <a:spcPts val="100"/>
              </a:spcBef>
              <a:buChar char="•"/>
              <a:tabLst>
                <a:tab pos="236854" algn="l"/>
              </a:tabLst>
            </a:pPr>
            <a:r>
              <a:rPr sz="2400" dirty="0">
                <a:latin typeface="Arial"/>
                <a:cs typeface="Arial"/>
              </a:rPr>
              <a:t>Adjourned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2025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36854" indent="-224154">
              <a:lnSpc>
                <a:spcPct val="100000"/>
              </a:lnSpc>
              <a:buChar char="•"/>
              <a:tabLst>
                <a:tab pos="236854" algn="l"/>
              </a:tabLst>
            </a:pPr>
            <a:r>
              <a:rPr sz="2400" dirty="0">
                <a:latin typeface="Arial"/>
                <a:cs typeface="Arial"/>
              </a:rPr>
              <a:t>Over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9,000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bills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filed</a:t>
            </a:r>
            <a:endParaRPr sz="2400" dirty="0">
              <a:latin typeface="Arial"/>
              <a:cs typeface="Arial"/>
            </a:endParaRPr>
          </a:p>
          <a:p>
            <a:pPr marL="694055" lvl="1" indent="-224154">
              <a:lnSpc>
                <a:spcPct val="100000"/>
              </a:lnSpc>
              <a:spcBef>
                <a:spcPts val="215"/>
              </a:spcBef>
              <a:buChar char="•"/>
              <a:tabLst>
                <a:tab pos="694055" algn="l"/>
              </a:tabLst>
            </a:pPr>
            <a:r>
              <a:rPr sz="2400" dirty="0">
                <a:latin typeface="Arial"/>
                <a:cs typeface="Arial"/>
              </a:rPr>
              <a:t>~14%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passage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rate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236220" marR="5080" indent="-224154">
              <a:lnSpc>
                <a:spcPts val="2590"/>
              </a:lnSpc>
              <a:buChar char="•"/>
              <a:tabLst>
                <a:tab pos="238125" algn="l"/>
              </a:tabLst>
            </a:pPr>
            <a:r>
              <a:rPr sz="2400" dirty="0">
                <a:latin typeface="Arial"/>
                <a:cs typeface="Arial"/>
              </a:rPr>
              <a:t>Key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Topics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School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Choice, 	</a:t>
            </a:r>
            <a:r>
              <a:rPr sz="2400" dirty="0">
                <a:latin typeface="Arial"/>
                <a:cs typeface="Arial"/>
              </a:rPr>
              <a:t>Property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Tax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Relief,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Safety,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Water 	</a:t>
            </a:r>
            <a:r>
              <a:rPr sz="2400" dirty="0">
                <a:latin typeface="Arial"/>
                <a:cs typeface="Arial"/>
              </a:rPr>
              <a:t>Infrastructure,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Electric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Infrastructure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194" y="831900"/>
            <a:ext cx="3949827" cy="51941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7897" y="748665"/>
            <a:ext cx="41706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Texas</a:t>
            </a:r>
            <a:r>
              <a:rPr spc="-145" dirty="0"/>
              <a:t> </a:t>
            </a:r>
            <a:r>
              <a:rPr dirty="0"/>
              <a:t>Sized</a:t>
            </a:r>
            <a:r>
              <a:rPr spc="-130" dirty="0"/>
              <a:t> </a:t>
            </a:r>
            <a:r>
              <a:rPr spc="-10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1877" y="1544218"/>
            <a:ext cx="5581015" cy="4540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200" b="1" dirty="0">
                <a:latin typeface="Arial"/>
                <a:cs typeface="Arial"/>
              </a:rPr>
              <a:t>SB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6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Large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Load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Interconnection</a:t>
            </a:r>
            <a:endParaRPr sz="2200" dirty="0">
              <a:latin typeface="Arial"/>
              <a:cs typeface="Arial"/>
            </a:endParaRPr>
          </a:p>
          <a:p>
            <a:pPr marL="695325" marR="53340" indent="-226060">
              <a:lnSpc>
                <a:spcPts val="2380"/>
              </a:lnSpc>
              <a:spcBef>
                <a:spcPts val="535"/>
              </a:spcBef>
              <a:buChar char="•"/>
              <a:tabLst>
                <a:tab pos="695325" algn="l"/>
              </a:tabLst>
            </a:pPr>
            <a:r>
              <a:rPr sz="2200" dirty="0">
                <a:latin typeface="Arial"/>
                <a:cs typeface="Arial"/>
              </a:rPr>
              <a:t>Requirements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large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loads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(&gt;75 </a:t>
            </a:r>
            <a:r>
              <a:rPr sz="2200" spc="-25" dirty="0">
                <a:latin typeface="Arial"/>
                <a:cs typeface="Arial"/>
              </a:rPr>
              <a:t>MW)</a:t>
            </a:r>
            <a:endParaRPr sz="2200" dirty="0">
              <a:latin typeface="Arial"/>
              <a:cs typeface="Arial"/>
            </a:endParaRPr>
          </a:p>
          <a:p>
            <a:pPr marL="695325" indent="-225425">
              <a:lnSpc>
                <a:spcPts val="2510"/>
              </a:lnSpc>
              <a:spcBef>
                <a:spcPts val="200"/>
              </a:spcBef>
              <a:buChar char="•"/>
              <a:tabLst>
                <a:tab pos="695325" algn="l"/>
              </a:tabLst>
            </a:pPr>
            <a:r>
              <a:rPr sz="2200" dirty="0">
                <a:latin typeface="Arial"/>
                <a:cs typeface="Arial"/>
              </a:rPr>
              <a:t>Focused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load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forecasting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grid</a:t>
            </a:r>
            <a:endParaRPr sz="2200" dirty="0">
              <a:latin typeface="Arial"/>
              <a:cs typeface="Arial"/>
            </a:endParaRPr>
          </a:p>
          <a:p>
            <a:pPr marL="695325">
              <a:lnSpc>
                <a:spcPts val="2510"/>
              </a:lnSpc>
            </a:pPr>
            <a:r>
              <a:rPr sz="2200" spc="-10" dirty="0">
                <a:latin typeface="Arial"/>
                <a:cs typeface="Arial"/>
              </a:rPr>
              <a:t>reliability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Arial"/>
                <a:cs typeface="Arial"/>
              </a:rPr>
              <a:t>HB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5247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–</a:t>
            </a:r>
            <a:r>
              <a:rPr sz="2200" b="1" spc="-1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Alternative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Cost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Recovery</a:t>
            </a:r>
            <a:endParaRPr sz="2200" dirty="0">
              <a:latin typeface="Arial"/>
              <a:cs typeface="Arial"/>
            </a:endParaRPr>
          </a:p>
          <a:p>
            <a:pPr marL="812165" indent="-342265">
              <a:lnSpc>
                <a:spcPts val="2510"/>
              </a:lnSpc>
              <a:spcBef>
                <a:spcPts val="240"/>
              </a:spcBef>
              <a:buChar char="•"/>
              <a:tabLst>
                <a:tab pos="812165" algn="l"/>
              </a:tabLst>
            </a:pPr>
            <a:r>
              <a:rPr sz="2200" dirty="0">
                <a:latin typeface="Arial"/>
                <a:cs typeface="Arial"/>
              </a:rPr>
              <a:t>Aimed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expediting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Permian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Basin</a:t>
            </a:r>
            <a:endParaRPr sz="2200" dirty="0">
              <a:latin typeface="Arial"/>
              <a:cs typeface="Arial"/>
            </a:endParaRPr>
          </a:p>
          <a:p>
            <a:pPr marL="8128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Reliability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Plan</a:t>
            </a:r>
            <a:endParaRPr sz="2200" dirty="0">
              <a:latin typeface="Arial"/>
              <a:cs typeface="Arial"/>
            </a:endParaRPr>
          </a:p>
          <a:p>
            <a:pPr marL="812800" marR="5080" indent="-342900">
              <a:lnSpc>
                <a:spcPts val="2380"/>
              </a:lnSpc>
              <a:spcBef>
                <a:spcPts val="525"/>
              </a:spcBef>
              <a:buChar char="•"/>
              <a:tabLst>
                <a:tab pos="812800" algn="l"/>
              </a:tabLst>
            </a:pPr>
            <a:r>
              <a:rPr sz="2200" dirty="0">
                <a:latin typeface="Arial"/>
                <a:cs typeface="Arial"/>
              </a:rPr>
              <a:t>Allows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certain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utilities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single </a:t>
            </a:r>
            <a:r>
              <a:rPr sz="2200" dirty="0">
                <a:latin typeface="Arial"/>
                <a:cs typeface="Arial"/>
              </a:rPr>
              <a:t>annual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proceeding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adjust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rates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a </a:t>
            </a:r>
            <a:r>
              <a:rPr sz="2200" dirty="0">
                <a:latin typeface="Arial"/>
                <a:cs typeface="Arial"/>
              </a:rPr>
              <a:t>system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wide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basis</a:t>
            </a:r>
            <a:endParaRPr sz="2200" dirty="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195"/>
              </a:spcBef>
              <a:buChar char="•"/>
              <a:tabLst>
                <a:tab pos="812165" algn="l"/>
              </a:tabLst>
            </a:pPr>
            <a:r>
              <a:rPr sz="2200" dirty="0">
                <a:latin typeface="Arial"/>
                <a:cs typeface="Arial"/>
              </a:rPr>
              <a:t>Expires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2035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336" y="947991"/>
            <a:ext cx="3688207" cy="5532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26796"/>
            <a:ext cx="12192000" cy="331470"/>
            <a:chOff x="0" y="6526796"/>
            <a:chExt cx="12192000" cy="331470"/>
          </a:xfrm>
        </p:grpSpPr>
        <p:sp>
          <p:nvSpPr>
            <p:cNvPr id="3" name="object 3"/>
            <p:cNvSpPr/>
            <p:nvPr/>
          </p:nvSpPr>
          <p:spPr>
            <a:xfrm>
              <a:off x="4423155" y="6526796"/>
              <a:ext cx="7769225" cy="331470"/>
            </a:xfrm>
            <a:custGeom>
              <a:avLst/>
              <a:gdLst/>
              <a:ahLst/>
              <a:cxnLst/>
              <a:rect l="l" t="t" r="r" b="b"/>
              <a:pathLst>
                <a:path w="7769225" h="331470">
                  <a:moveTo>
                    <a:pt x="0" y="331203"/>
                  </a:moveTo>
                  <a:lnTo>
                    <a:pt x="7768845" y="331203"/>
                  </a:lnTo>
                  <a:lnTo>
                    <a:pt x="7768845" y="0"/>
                  </a:lnTo>
                  <a:lnTo>
                    <a:pt x="0" y="0"/>
                  </a:lnTo>
                  <a:lnTo>
                    <a:pt x="0" y="331203"/>
                  </a:lnTo>
                  <a:close/>
                </a:path>
              </a:pathLst>
            </a:custGeom>
            <a:solidFill>
              <a:srgbClr val="FFC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526796"/>
              <a:ext cx="4423410" cy="331470"/>
            </a:xfrm>
            <a:custGeom>
              <a:avLst/>
              <a:gdLst/>
              <a:ahLst/>
              <a:cxnLst/>
              <a:rect l="l" t="t" r="r" b="b"/>
              <a:pathLst>
                <a:path w="4423410" h="331470">
                  <a:moveTo>
                    <a:pt x="4423156" y="0"/>
                  </a:moveTo>
                  <a:lnTo>
                    <a:pt x="0" y="0"/>
                  </a:lnTo>
                  <a:lnTo>
                    <a:pt x="0" y="331203"/>
                  </a:lnTo>
                  <a:lnTo>
                    <a:pt x="4423156" y="331203"/>
                  </a:lnTo>
                  <a:lnTo>
                    <a:pt x="4423156" y="0"/>
                  </a:lnTo>
                  <a:close/>
                </a:path>
              </a:pathLst>
            </a:custGeom>
            <a:solidFill>
              <a:srgbClr val="FFD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328018" y="-12"/>
            <a:ext cx="864235" cy="864235"/>
          </a:xfrm>
          <a:custGeom>
            <a:avLst/>
            <a:gdLst/>
            <a:ahLst/>
            <a:cxnLst/>
            <a:rect l="l" t="t" r="r" b="b"/>
            <a:pathLst>
              <a:path w="864234" h="864235">
                <a:moveTo>
                  <a:pt x="863993" y="0"/>
                </a:moveTo>
                <a:lnTo>
                  <a:pt x="0" y="0"/>
                </a:lnTo>
                <a:lnTo>
                  <a:pt x="0" y="863993"/>
                </a:lnTo>
                <a:lnTo>
                  <a:pt x="863993" y="863993"/>
                </a:lnTo>
                <a:lnTo>
                  <a:pt x="863993" y="0"/>
                </a:lnTo>
                <a:close/>
              </a:path>
            </a:pathLst>
          </a:custGeom>
          <a:solidFill>
            <a:srgbClr val="FFC9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3158" y="321056"/>
            <a:ext cx="5659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Wildfire</a:t>
            </a:r>
            <a:r>
              <a:rPr sz="3200" spc="-120" dirty="0"/>
              <a:t> </a:t>
            </a:r>
            <a:r>
              <a:rPr sz="3200" dirty="0"/>
              <a:t>and</a:t>
            </a:r>
            <a:r>
              <a:rPr sz="3200" spc="-100" dirty="0"/>
              <a:t> </a:t>
            </a:r>
            <a:r>
              <a:rPr sz="3200" dirty="0"/>
              <a:t>Storm</a:t>
            </a:r>
            <a:r>
              <a:rPr sz="3200" spc="-85" dirty="0"/>
              <a:t> </a:t>
            </a:r>
            <a:r>
              <a:rPr sz="3200" spc="-10" dirty="0"/>
              <a:t>Mitigation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683158" y="1230884"/>
            <a:ext cx="6367145" cy="407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HB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145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Wildfire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Mitigation </a:t>
            </a:r>
            <a:r>
              <a:rPr sz="1600" b="1" spc="-10" dirty="0"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Requires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utilities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Wildfire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Mitigation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0" dirty="0">
                <a:latin typeface="Arial"/>
                <a:cs typeface="Arial"/>
              </a:rPr>
              <a:t> PUCT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Provides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liability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protection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utilities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Increases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utilities’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ability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self-insure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SB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1789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Standards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Requires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PUCT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structural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integrity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standards</a:t>
            </a:r>
            <a:endParaRPr sz="1600">
              <a:latin typeface="Arial"/>
              <a:cs typeface="Arial"/>
            </a:endParaRPr>
          </a:p>
          <a:p>
            <a:pPr marL="243840" marR="608965" indent="-231775">
              <a:lnSpc>
                <a:spcPts val="1540"/>
              </a:lnSpc>
              <a:spcBef>
                <a:spcPts val="370"/>
              </a:spcBef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Disallows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repairing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damaged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meet </a:t>
            </a:r>
            <a:r>
              <a:rPr sz="1600" spc="-10" dirty="0">
                <a:latin typeface="Arial"/>
                <a:cs typeface="Arial"/>
              </a:rPr>
              <a:t>standards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HB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144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Pole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Inspection</a:t>
            </a:r>
            <a:r>
              <a:rPr sz="1600" b="1" spc="-10" dirty="0">
                <a:latin typeface="Arial"/>
                <a:cs typeface="Arial"/>
              </a:rPr>
              <a:t> Plans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Requires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utilities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distribution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pole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inspection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20" dirty="0">
                <a:latin typeface="Arial"/>
                <a:cs typeface="Arial"/>
              </a:rPr>
              <a:t> PUCT</a:t>
            </a:r>
            <a:endParaRPr sz="1600">
              <a:latin typeface="Arial"/>
              <a:cs typeface="Arial"/>
            </a:endParaRPr>
          </a:p>
          <a:p>
            <a:pPr marL="243840" indent="-231140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Utilities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must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submit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annual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update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progress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SB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1963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Storm</a:t>
            </a:r>
            <a:r>
              <a:rPr sz="1600" b="1" spc="-10" dirty="0">
                <a:latin typeface="Arial"/>
                <a:cs typeface="Arial"/>
              </a:rPr>
              <a:t> Securitization</a:t>
            </a:r>
            <a:endParaRPr sz="1600">
              <a:latin typeface="Arial"/>
              <a:cs typeface="Arial"/>
            </a:endParaRPr>
          </a:p>
          <a:p>
            <a:pPr marL="243840" marR="224790" indent="-231775">
              <a:lnSpc>
                <a:spcPts val="1540"/>
              </a:lnSpc>
              <a:spcBef>
                <a:spcPts val="370"/>
              </a:spcBef>
              <a:buChar char="•"/>
              <a:tabLst>
                <a:tab pos="243840" algn="l"/>
              </a:tabLst>
            </a:pPr>
            <a:r>
              <a:rPr sz="1600" dirty="0">
                <a:latin typeface="Arial"/>
                <a:cs typeface="Arial"/>
              </a:rPr>
              <a:t>Allows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utilities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securitize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storm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restoration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costs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exceeding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$50 </a:t>
            </a:r>
            <a:r>
              <a:rPr sz="1600" spc="-10" dirty="0">
                <a:latin typeface="Arial"/>
                <a:cs typeface="Arial"/>
              </a:rPr>
              <a:t>million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4163" y="991412"/>
            <a:ext cx="4027678" cy="50346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8990" rIns="0" bIns="0" rtlCol="0">
            <a:spAutoFit/>
          </a:bodyPr>
          <a:lstStyle/>
          <a:p>
            <a:pPr marL="5866130">
              <a:lnSpc>
                <a:spcPct val="100000"/>
              </a:lnSpc>
              <a:spcBef>
                <a:spcPts val="100"/>
              </a:spcBef>
            </a:pPr>
            <a:r>
              <a:rPr dirty="0"/>
              <a:t>Special</a:t>
            </a:r>
            <a:r>
              <a:rPr spc="-140" dirty="0"/>
              <a:t> </a:t>
            </a:r>
            <a:r>
              <a:rPr spc="-10" dirty="0"/>
              <a:t>Sessions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886958" y="2048001"/>
            <a:ext cx="5225415" cy="3277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2000" spc="-10" dirty="0"/>
              <a:t>Governor</a:t>
            </a:r>
            <a:r>
              <a:rPr sz="2000" spc="-114" dirty="0"/>
              <a:t> </a:t>
            </a:r>
            <a:r>
              <a:rPr sz="2000" dirty="0"/>
              <a:t>Abbott</a:t>
            </a:r>
            <a:r>
              <a:rPr sz="2000" spc="-25" dirty="0"/>
              <a:t> </a:t>
            </a:r>
            <a:r>
              <a:rPr sz="2000" dirty="0"/>
              <a:t>Called</a:t>
            </a:r>
            <a:r>
              <a:rPr sz="2000" spc="-10" dirty="0"/>
              <a:t> </a:t>
            </a:r>
            <a:r>
              <a:rPr sz="2000" dirty="0"/>
              <a:t>two Special</a:t>
            </a:r>
            <a:r>
              <a:rPr sz="2000" spc="-20" dirty="0"/>
              <a:t> </a:t>
            </a:r>
            <a:r>
              <a:rPr sz="2000" dirty="0"/>
              <a:t>Sessions</a:t>
            </a:r>
            <a:r>
              <a:rPr sz="2000" spc="-25" dirty="0"/>
              <a:t> on </a:t>
            </a:r>
            <a:r>
              <a:rPr sz="2000" dirty="0"/>
              <a:t>topics</a:t>
            </a:r>
            <a:r>
              <a:rPr sz="2000" spc="-50" dirty="0"/>
              <a:t> </a:t>
            </a:r>
            <a:r>
              <a:rPr sz="2000" spc="-10" dirty="0"/>
              <a:t>including:</a:t>
            </a:r>
          </a:p>
          <a:p>
            <a:pPr marL="756285" lvl="1" indent="-286385">
              <a:lnSpc>
                <a:spcPct val="100000"/>
              </a:lnSpc>
              <a:spcBef>
                <a:spcPts val="919"/>
              </a:spcBef>
              <a:buChar char="•"/>
              <a:tabLst>
                <a:tab pos="756285" algn="l"/>
              </a:tabLst>
            </a:pPr>
            <a:r>
              <a:rPr sz="2000" spc="-10" dirty="0">
                <a:latin typeface="Arial"/>
                <a:cs typeface="Arial"/>
              </a:rPr>
              <a:t>Redistricting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75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Flood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Communication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90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THC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Regulation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90"/>
              </a:spcBef>
              <a:buChar char="•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Property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Taxes</a:t>
            </a:r>
            <a:endParaRPr sz="2000" dirty="0">
              <a:latin typeface="Arial"/>
              <a:cs typeface="Arial"/>
            </a:endParaRPr>
          </a:p>
          <a:p>
            <a:pPr marL="299085" marR="1019175" indent="-287020">
              <a:lnSpc>
                <a:spcPct val="120000"/>
              </a:lnSpc>
              <a:spcBef>
                <a:spcPts val="965"/>
              </a:spcBef>
              <a:buChar char="•"/>
              <a:tabLst>
                <a:tab pos="299085" algn="l"/>
              </a:tabLst>
            </a:pPr>
            <a:r>
              <a:rPr sz="2000" dirty="0"/>
              <a:t>The</a:t>
            </a:r>
            <a:r>
              <a:rPr sz="2000" spc="-55" dirty="0"/>
              <a:t> </a:t>
            </a:r>
            <a:r>
              <a:rPr sz="2000" dirty="0"/>
              <a:t>second</a:t>
            </a:r>
            <a:r>
              <a:rPr sz="2000" spc="-25" dirty="0"/>
              <a:t> </a:t>
            </a:r>
            <a:r>
              <a:rPr sz="2000" dirty="0"/>
              <a:t>Special</a:t>
            </a:r>
            <a:r>
              <a:rPr sz="2000" spc="-20" dirty="0"/>
              <a:t> </a:t>
            </a:r>
            <a:r>
              <a:rPr sz="2000" dirty="0"/>
              <a:t>Session</a:t>
            </a:r>
            <a:r>
              <a:rPr sz="2000" spc="-25" dirty="0"/>
              <a:t> </a:t>
            </a:r>
            <a:r>
              <a:rPr sz="2000" dirty="0"/>
              <a:t>ended</a:t>
            </a:r>
            <a:r>
              <a:rPr sz="2000" spc="-10" dirty="0"/>
              <a:t> </a:t>
            </a:r>
            <a:r>
              <a:rPr sz="2000" spc="-25" dirty="0"/>
              <a:t>on </a:t>
            </a:r>
            <a:r>
              <a:rPr sz="2000" dirty="0"/>
              <a:t>September</a:t>
            </a:r>
            <a:r>
              <a:rPr sz="2000" spc="-20" dirty="0"/>
              <a:t> </a:t>
            </a:r>
            <a:r>
              <a:rPr sz="2000" dirty="0"/>
              <a:t>4,</a:t>
            </a:r>
            <a:r>
              <a:rPr sz="2000" spc="-25" dirty="0"/>
              <a:t> </a:t>
            </a:r>
            <a:r>
              <a:rPr sz="2000" spc="-20" dirty="0"/>
              <a:t>2025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50" y="2096642"/>
            <a:ext cx="4917694" cy="3296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753" y="3999433"/>
            <a:ext cx="40811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latin typeface="Franklin Gothic Heavy"/>
                <a:cs typeface="Franklin Gothic Heavy"/>
              </a:rPr>
              <a:t>Questions?</a:t>
            </a:r>
            <a:endParaRPr sz="60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239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Franklin Gothic Heavy</vt:lpstr>
      <vt:lpstr>Office Theme</vt:lpstr>
      <vt:lpstr>Legislative Update</vt:lpstr>
      <vt:lpstr>89th Legislative Session</vt:lpstr>
      <vt:lpstr>Texas Sized Growth</vt:lpstr>
      <vt:lpstr>Wildfire and Storm Mitigation</vt:lpstr>
      <vt:lpstr>Special Sessions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Gorman, Janet</dc:creator>
  <cp:lastModifiedBy>Gorman, Janet</cp:lastModifiedBy>
  <cp:revision>1</cp:revision>
  <dcterms:created xsi:type="dcterms:W3CDTF">2025-09-26T20:41:18Z</dcterms:created>
  <dcterms:modified xsi:type="dcterms:W3CDTF">2025-10-03T20:46:54Z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2025-09-26T00:00:00Z</vt:filetime>
  </property>
  <property fmtid="{D5CDD505-2E9C-101B-9397-08002B2CF9AE}" pid="5" name="MSIP_Label_f367428c-8df2-41b3-925f-2e32f93f53ed_ActionId">
    <vt:lpwstr>a44ea0c5-c702-4689-8d1f-9e5087ff1b31</vt:lpwstr>
  </property>
  <property fmtid="{D5CDD505-2E9C-101B-9397-08002B2CF9AE}" pid="6" name="MSIP_Label_f367428c-8df2-41b3-925f-2e32f93f53ed_ContentBits">
    <vt:lpwstr>0</vt:lpwstr>
  </property>
  <property fmtid="{D5CDD505-2E9C-101B-9397-08002B2CF9AE}" pid="7" name="MSIP_Label_f367428c-8df2-41b3-925f-2e32f93f53ed_Enabled">
    <vt:lpwstr>true</vt:lpwstr>
  </property>
  <property fmtid="{D5CDD505-2E9C-101B-9397-08002B2CF9AE}" pid="8" name="MSIP_Label_f367428c-8df2-41b3-925f-2e32f93f53ed_Method">
    <vt:lpwstr>Standard</vt:lpwstr>
  </property>
  <property fmtid="{D5CDD505-2E9C-101B-9397-08002B2CF9AE}" pid="9" name="MSIP_Label_f367428c-8df2-41b3-925f-2e32f93f53ed_Name">
    <vt:lpwstr>f367428c-8df2-41b3-925f-2e32f93f53ed</vt:lpwstr>
  </property>
  <property fmtid="{D5CDD505-2E9C-101B-9397-08002B2CF9AE}" pid="10" name="MSIP_Label_f367428c-8df2-41b3-925f-2e32f93f53ed_SetDate">
    <vt:lpwstr>2025-09-25T19:41:26Z</vt:lpwstr>
  </property>
  <property fmtid="{D5CDD505-2E9C-101B-9397-08002B2CF9AE}" pid="11" name="MSIP_Label_f367428c-8df2-41b3-925f-2e32f93f53ed_SiteId">
    <vt:lpwstr>6c1ea1fd-d5ee-4dc8-bcfe-8877bd40388b</vt:lpwstr>
  </property>
  <property fmtid="{D5CDD505-2E9C-101B-9397-08002B2CF9AE}" pid="12" name="MSIP_Label_f367428c-8df2-41b3-925f-2e32f93f53ed_Tag">
    <vt:lpwstr>10, 3, 0, 1</vt:lpwstr>
  </property>
  <property fmtid="{D5CDD505-2E9C-101B-9397-08002B2CF9AE}" pid="13" name="Producer">
    <vt:lpwstr>Microsoft® PowerPoint® for Microsoft 365</vt:lpwstr>
  </property>
</Properties>
</file>