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33" r:id="rId5"/>
    <p:sldId id="338" r:id="rId6"/>
    <p:sldId id="274" r:id="rId7"/>
    <p:sldId id="282" r:id="rId8"/>
    <p:sldId id="277" r:id="rId9"/>
    <p:sldId id="278" r:id="rId10"/>
    <p:sldId id="276" r:id="rId11"/>
    <p:sldId id="279" r:id="rId12"/>
    <p:sldId id="280" r:id="rId13"/>
    <p:sldId id="281" r:id="rId14"/>
    <p:sldId id="370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Hardening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Hardened – In progress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Flood Prevention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Modernization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Substation Relays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Field Area Network - Scada connected reclosers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Trip Savers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VM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Wildfire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Asset Protection/Situational Awareness/Ignition Prevention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Cyber Security/Physical Security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1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76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9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1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Installations by Year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2022 ~195K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2023 ~30K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2024 ~10K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2025 ~10K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2026 ~15K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2027 ~15K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Mesh Network Design 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Full system design complete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Allows for replacement of any meter with a mesh meter</a:t>
            </a:r>
          </a:p>
          <a:p>
            <a:pPr lvl="2"/>
            <a:r>
              <a:rPr lang="en-US" sz="1600" dirty="0">
                <a:latin typeface="Arial" pitchFamily="34" charset="0"/>
                <a:cs typeface="Arial" pitchFamily="34" charset="0"/>
              </a:rPr>
              <a:t>RIVA Cell based meter pending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0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Changes in motion, </a:t>
            </a:r>
          </a:p>
          <a:p>
            <a:r>
              <a:rPr lang="en-US" dirty="0"/>
              <a:t>implementation of a more integrated field worker</a:t>
            </a:r>
          </a:p>
          <a:p>
            <a:r>
              <a:rPr lang="en-US" dirty="0"/>
              <a:t>Advanced mapping updates</a:t>
            </a:r>
          </a:p>
          <a:p>
            <a:r>
              <a:rPr lang="en-US" dirty="0"/>
              <a:t>Scada deployment</a:t>
            </a:r>
          </a:p>
          <a:p>
            <a:r>
              <a:rPr lang="en-US" dirty="0"/>
              <a:t>AMS fleet replacement</a:t>
            </a:r>
          </a:p>
          <a:p>
            <a:r>
              <a:rPr lang="en-US" dirty="0"/>
              <a:t>Changes coming</a:t>
            </a:r>
          </a:p>
          <a:p>
            <a:r>
              <a:rPr lang="en-US" dirty="0"/>
              <a:t>Dedicated Scada system</a:t>
            </a:r>
          </a:p>
          <a:p>
            <a:r>
              <a:rPr lang="en-US" dirty="0"/>
              <a:t>OMS/ADMS Vendor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0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DCB2E-77E3-46AE-9B8E-51E8B50609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4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8484" y="782326"/>
            <a:ext cx="6733274" cy="2756402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  <a:cs typeface="Arial" pitchFamily="34" charset="0"/>
              </a:rPr>
              <a:t>Engineering and Real Time Operations</a:t>
            </a:r>
            <a:endParaRPr 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41FD-3593-DFB7-7AEF-19575C790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9658" y="5797296"/>
            <a:ext cx="3727726" cy="5850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Chris Gerety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Vice President – Tech Services and System Reliability</a:t>
            </a:r>
          </a:p>
        </p:txBody>
      </p:sp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masis MT Pro Black" panose="02040A04050005020304" pitchFamily="18" charset="0"/>
                <a:cs typeface="Arial" pitchFamily="34" charset="0"/>
              </a:rPr>
              <a:t>System Operation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Field Area Network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1040A3-3B33-69FA-CCB7-BFB23D74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41" y="2089198"/>
            <a:ext cx="6893719" cy="454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5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1BCE5-CF45-9BCE-9905-8E376F7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017142"/>
            <a:ext cx="6388904" cy="784225"/>
          </a:xfrm>
        </p:spPr>
        <p:txBody>
          <a:bodyPr/>
          <a:lstStyle/>
          <a:p>
            <a:r>
              <a:rPr lang="en-US" dirty="0">
                <a:latin typeface="Amasis MT Pro Black" panose="02040A04050005020304" pitchFamily="18" charset="0"/>
                <a:cs typeface="Arial" pitchFamily="34" charset="0"/>
              </a:rPr>
              <a:t>Tech Service and System Reliability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84673" y="1919309"/>
            <a:ext cx="4817061" cy="1928214"/>
          </a:xfrm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Distribution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System Engineering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Transmission Engineering/PM/Construction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Transmission Planning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Substation Eng/PM/Construction/Field Operation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System Protection Eng/PM/Const/Field Operation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Metering Eng/PM/Field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System Operations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Real Time Operations – T&amp;D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Field Telecommunications Eng/PM/Const/Field Operations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masis MT Pro Black" panose="02040A04050005020304" pitchFamily="18" charset="0"/>
                <a:cs typeface="Arial" pitchFamily="34" charset="0"/>
              </a:rPr>
              <a:t>Tech Service and System Reliability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Distribution Engineering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New Service Portal 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Power Clerk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DGR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26 In-service (21)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8 in Construction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7 in Study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GIS	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Utility Network and DDS (Distribution Design Studio)</a:t>
            </a:r>
          </a:p>
          <a:p>
            <a:pPr lvl="3"/>
            <a:r>
              <a:rPr lang="en-US" sz="1200" dirty="0">
                <a:latin typeface="Arial" pitchFamily="34" charset="0"/>
                <a:cs typeface="Arial" pitchFamily="34" charset="0"/>
              </a:rPr>
              <a:t>Modern GIS architecture with streamlined data structure</a:t>
            </a:r>
          </a:p>
          <a:p>
            <a:pPr lvl="3"/>
            <a:r>
              <a:rPr lang="en-US" sz="1200" dirty="0">
                <a:latin typeface="Arial" pitchFamily="34" charset="0"/>
                <a:cs typeface="Arial" pitchFamily="34" charset="0"/>
              </a:rPr>
              <a:t>Easier database for improved data export processing and dashboarding</a:t>
            </a:r>
          </a:p>
          <a:p>
            <a:pPr lvl="3"/>
            <a:r>
              <a:rPr lang="en-US" sz="1200" dirty="0">
                <a:latin typeface="Arial" pitchFamily="34" charset="0"/>
                <a:cs typeface="Arial" pitchFamily="34" charset="0"/>
              </a:rPr>
              <a:t>Improved connectivity for easier export and use in system studies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93E90-B25F-4703-AF11-23D2D827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99" y="1676400"/>
            <a:ext cx="4415454" cy="27626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44001" y="612648"/>
            <a:ext cx="10504000" cy="74745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Amasis MT Pro Black" panose="02040A04050005020304" pitchFamily="18" charset="0"/>
                <a:cs typeface="Arial" pitchFamily="34" charset="0"/>
              </a:rPr>
              <a:t>Resiliency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481B8-A61D-9E8D-2FFD-DB5F32FD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111"/>
          <a:stretch>
            <a:fillRect/>
          </a:stretch>
        </p:blipFill>
        <p:spPr>
          <a:xfrm>
            <a:off x="2743200" y="1261873"/>
            <a:ext cx="6336792" cy="518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5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latin typeface="Amasis MT Pro Black" panose="02040A04050005020304" pitchFamily="18" charset="0"/>
                <a:cs typeface="Arial" pitchFamily="34" charset="0"/>
              </a:rPr>
              <a:t>Tech Service and System Reliability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 pitchFamily="34" charset="0"/>
              </a:rPr>
              <a:t>System Engineering – Silverleaf/</a:t>
            </a:r>
            <a:r>
              <a:rPr lang="en-US" sz="2400" dirty="0" err="1">
                <a:cs typeface="Arial" pitchFamily="34" charset="0"/>
              </a:rPr>
              <a:t>Cowpen</a:t>
            </a:r>
            <a:r>
              <a:rPr lang="en-US" sz="2400" dirty="0">
                <a:cs typeface="Arial" pitchFamily="34" charset="0"/>
              </a:rPr>
              <a:t> Project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2286000" lvl="5" indent="0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51D6B-5FF7-287B-C392-070EBE12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29616"/>
            <a:ext cx="4038600" cy="45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masis MT Pro Black" panose="02040A04050005020304" pitchFamily="18" charset="0"/>
                <a:cs typeface="Arial" pitchFamily="34" charset="0"/>
              </a:rPr>
              <a:t>Tech Service and System Reliability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Engineering – Pecos County Project</a:t>
            </a:r>
          </a:p>
          <a:p>
            <a:pPr marL="2286000" lvl="5" indent="0"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BA2BD-CA6F-DB7D-B4D4-2B2723C48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133601"/>
            <a:ext cx="7848600" cy="38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9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masis MT Pro Black" panose="02040A04050005020304" pitchFamily="18" charset="0"/>
                <a:cs typeface="Arial" pitchFamily="34" charset="0"/>
              </a:rPr>
              <a:t>Tech Service and System Reliability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44001" y="1600200"/>
            <a:ext cx="9173867" cy="4572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System Engineering – Permian Basin Project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D726B-3F0B-D856-6CAB-CA7FD253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28218"/>
            <a:ext cx="7750352" cy="44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6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masis MT Pro Black" panose="02040A04050005020304" pitchFamily="18" charset="0"/>
                <a:cs typeface="Arial" pitchFamily="34" charset="0"/>
              </a:rPr>
              <a:t>Tech Service and System Reliability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AMI Updates – RIVA Gen 5 – RF Mesh Network</a:t>
            </a:r>
          </a:p>
          <a:p>
            <a:pPr lvl="2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D86F7-953E-FF84-5224-18A06330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02" y="2133600"/>
            <a:ext cx="743239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7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Amasis MT Pro Black" panose="02040A04050005020304" pitchFamily="18" charset="0"/>
                <a:cs typeface="Arial" pitchFamily="34" charset="0"/>
              </a:rPr>
              <a:t>System Operation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Fully Enabled OMS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5C094-D01F-5350-4804-6AE09E055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22" y="2286000"/>
            <a:ext cx="8070957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55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</TotalTime>
  <Words>317</Words>
  <Application>Microsoft Office PowerPoint</Application>
  <PresentationFormat>Widescreen</PresentationFormat>
  <Paragraphs>79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Amasis MT Pro Black</vt:lpstr>
      <vt:lpstr>Aptos</vt:lpstr>
      <vt:lpstr>Arial</vt:lpstr>
      <vt:lpstr>Franklin Gothic Heavy</vt:lpstr>
      <vt:lpstr>Wingdings</vt:lpstr>
      <vt:lpstr>Custom</vt:lpstr>
      <vt:lpstr>Engineering and Real Time Operations</vt:lpstr>
      <vt:lpstr>Tech Service and System Reliability</vt:lpstr>
      <vt:lpstr>Tech Service and System Reliability</vt:lpstr>
      <vt:lpstr>Resiliency Plan</vt:lpstr>
      <vt:lpstr>Tech Service and System Reliability</vt:lpstr>
      <vt:lpstr>Tech Service and System Reliability</vt:lpstr>
      <vt:lpstr>Tech Service and System Reliability</vt:lpstr>
      <vt:lpstr>Tech Service and System Reliability</vt:lpstr>
      <vt:lpstr>System Operation</vt:lpstr>
      <vt:lpstr>System Operation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Couch, Andrea</dc:creator>
  <cp:lastModifiedBy>Gorman, Janet</cp:lastModifiedBy>
  <cp:revision>30</cp:revision>
  <dcterms:modified xsi:type="dcterms:W3CDTF">2025-10-03T17:51:16Z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2025-09-23T18:55:49Z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9ea564db-2238-4945-bfb3-d4a5dab510d5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