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83" r:id="rId5"/>
  </p:sldMasterIdLst>
  <p:notesMasterIdLst>
    <p:notesMasterId r:id="rId22"/>
  </p:notesMasterIdLst>
  <p:handoutMasterIdLst>
    <p:handoutMasterId r:id="rId23"/>
  </p:handoutMasterIdLst>
  <p:sldIdLst>
    <p:sldId id="333" r:id="rId6"/>
    <p:sldId id="338" r:id="rId7"/>
    <p:sldId id="371" r:id="rId8"/>
    <p:sldId id="372" r:id="rId9"/>
    <p:sldId id="373" r:id="rId10"/>
    <p:sldId id="375" r:id="rId11"/>
    <p:sldId id="386" r:id="rId12"/>
    <p:sldId id="387" r:id="rId13"/>
    <p:sldId id="377" r:id="rId14"/>
    <p:sldId id="374" r:id="rId15"/>
    <p:sldId id="379" r:id="rId16"/>
    <p:sldId id="381" r:id="rId17"/>
    <p:sldId id="378" r:id="rId18"/>
    <p:sldId id="376" r:id="rId19"/>
    <p:sldId id="388" r:id="rId20"/>
    <p:sldId id="370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82077" autoAdjust="0"/>
  </p:normalViewPr>
  <p:slideViewPr>
    <p:cSldViewPr snapToGrid="0">
      <p:cViewPr varScale="1">
        <p:scale>
          <a:sx n="91" d="100"/>
          <a:sy n="91" d="100"/>
        </p:scale>
        <p:origin x="14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55AC1-DD3E-4C14-B849-6A5C584C7D2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227E80-3C6D-494C-AA5D-365708825159}">
      <dgm:prSet phldrT="[Text]" custT="1"/>
      <dgm:spPr>
        <a:xfrm>
          <a:off x="264691" y="9164"/>
          <a:ext cx="3705675" cy="41328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Project Highlights</a:t>
          </a:r>
        </a:p>
      </dgm:t>
    </dgm:pt>
    <dgm:pt modelId="{A28D4558-5F79-4A50-A08E-F6234AA8B274}" type="parTrans" cxnId="{E670D24C-46EF-409D-A9A2-DF817BCECB3C}">
      <dgm:prSet/>
      <dgm:spPr/>
      <dgm:t>
        <a:bodyPr/>
        <a:lstStyle/>
        <a:p>
          <a:endParaRPr lang="en-US"/>
        </a:p>
      </dgm:t>
    </dgm:pt>
    <dgm:pt modelId="{F40B9EF5-3817-4D5D-9983-BC511D2C610E}" type="sibTrans" cxnId="{E670D24C-46EF-409D-A9A2-DF817BCECB3C}">
      <dgm:prSet/>
      <dgm:spPr/>
      <dgm:t>
        <a:bodyPr/>
        <a:lstStyle/>
        <a:p>
          <a:endParaRPr lang="en-US"/>
        </a:p>
      </dgm:t>
    </dgm:pt>
    <dgm:pt modelId="{8B2131B3-4FBA-4116-BA72-F83627EC608A}">
      <dgm:prSet phldrT="[Text]" custT="1"/>
      <dgm:spPr>
        <a:xfrm>
          <a:off x="0" y="215804"/>
          <a:ext cx="5293822" cy="158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Multiple Chiller and HVAC Retrofits</a:t>
          </a:r>
          <a:endParaRPr lang="en-US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99DAA5AF-816E-486D-8D09-B2C3096F039D}" type="parTrans" cxnId="{9282E41C-FA05-4AE9-A154-7C8B500553B1}">
      <dgm:prSet/>
      <dgm:spPr/>
      <dgm:t>
        <a:bodyPr/>
        <a:lstStyle/>
        <a:p>
          <a:endParaRPr lang="en-US"/>
        </a:p>
      </dgm:t>
    </dgm:pt>
    <dgm:pt modelId="{159C0962-1469-4607-92CE-46500F14EF2D}" type="sibTrans" cxnId="{9282E41C-FA05-4AE9-A154-7C8B500553B1}">
      <dgm:prSet/>
      <dgm:spPr/>
      <dgm:t>
        <a:bodyPr/>
        <a:lstStyle/>
        <a:p>
          <a:endParaRPr lang="en-US"/>
        </a:p>
      </dgm:t>
    </dgm:pt>
    <dgm:pt modelId="{C68A22DA-82C5-418C-A54D-2572A261148E}">
      <dgm:prSet phldrT="[Text]" custT="1"/>
      <dgm:spPr>
        <a:xfrm>
          <a:off x="264691" y="1879004"/>
          <a:ext cx="3705675" cy="413280"/>
        </a:xfrm>
        <a:prstGeom prst="round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Estimated Annual Energy Savings</a:t>
          </a:r>
        </a:p>
      </dgm:t>
    </dgm:pt>
    <dgm:pt modelId="{3CAF801C-B97C-4B93-811D-962363924D3E}" type="parTrans" cxnId="{3B455B30-CAD4-4F4C-94BF-96E29A4407C1}">
      <dgm:prSet/>
      <dgm:spPr/>
      <dgm:t>
        <a:bodyPr/>
        <a:lstStyle/>
        <a:p>
          <a:endParaRPr lang="en-US"/>
        </a:p>
      </dgm:t>
    </dgm:pt>
    <dgm:pt modelId="{A8D146D0-E22A-4C1A-88F8-E936E02F623C}" type="sibTrans" cxnId="{3B455B30-CAD4-4F4C-94BF-96E29A4407C1}">
      <dgm:prSet/>
      <dgm:spPr/>
      <dgm:t>
        <a:bodyPr/>
        <a:lstStyle/>
        <a:p>
          <a:endParaRPr lang="en-US"/>
        </a:p>
      </dgm:t>
    </dgm:pt>
    <dgm:pt modelId="{D194B4D6-831F-4590-8542-D6CCE0FB5CC8}">
      <dgm:prSet phldrT="[Text]"/>
      <dgm:spPr>
        <a:xfrm>
          <a:off x="0" y="2085644"/>
          <a:ext cx="5293822" cy="114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31ED1FD6-D25F-4C57-B3E8-8E356E34FB2D}" type="parTrans" cxnId="{5BE8E472-DABF-441C-A610-0411AA8DBBAC}">
      <dgm:prSet/>
      <dgm:spPr/>
      <dgm:t>
        <a:bodyPr/>
        <a:lstStyle/>
        <a:p>
          <a:endParaRPr lang="en-US"/>
        </a:p>
      </dgm:t>
    </dgm:pt>
    <dgm:pt modelId="{1F24D339-FB60-4DF8-A807-D4A835469E7A}" type="sibTrans" cxnId="{5BE8E472-DABF-441C-A610-0411AA8DBBAC}">
      <dgm:prSet/>
      <dgm:spPr/>
      <dgm:t>
        <a:bodyPr/>
        <a:lstStyle/>
        <a:p>
          <a:endParaRPr lang="en-US"/>
        </a:p>
      </dgm:t>
    </dgm:pt>
    <dgm:pt modelId="{A57C1C9C-7865-4A6C-9837-F41B1CC272DC}">
      <dgm:prSet phldrT="[Text]" custT="1"/>
      <dgm:spPr>
        <a:xfrm>
          <a:off x="0" y="2085644"/>
          <a:ext cx="5293822" cy="114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182 kW</a:t>
          </a:r>
        </a:p>
      </dgm:t>
    </dgm:pt>
    <dgm:pt modelId="{3C572E3B-B673-4F05-A400-69FF66591F4B}" type="parTrans" cxnId="{D3DC8757-456D-427D-A956-50F3C4AC65CA}">
      <dgm:prSet/>
      <dgm:spPr/>
      <dgm:t>
        <a:bodyPr/>
        <a:lstStyle/>
        <a:p>
          <a:endParaRPr lang="en-US"/>
        </a:p>
      </dgm:t>
    </dgm:pt>
    <dgm:pt modelId="{E318D8D5-824E-49DD-80AD-B47C6ADB4A11}" type="sibTrans" cxnId="{D3DC8757-456D-427D-A956-50F3C4AC65CA}">
      <dgm:prSet/>
      <dgm:spPr/>
      <dgm:t>
        <a:bodyPr/>
        <a:lstStyle/>
        <a:p>
          <a:endParaRPr lang="en-US"/>
        </a:p>
      </dgm:t>
    </dgm:pt>
    <dgm:pt modelId="{1A8DF746-125B-42F7-BD68-71A618C46960}">
      <dgm:prSet phldrT="[Text]" custT="1"/>
      <dgm:spPr>
        <a:xfrm>
          <a:off x="264691" y="3307844"/>
          <a:ext cx="4192712" cy="413280"/>
        </a:xfrm>
        <a:prstGeom prst="round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Estimated Cost Savings and Incentives</a:t>
          </a:r>
        </a:p>
      </dgm:t>
    </dgm:pt>
    <dgm:pt modelId="{947F752E-E6B2-4E9F-8C1A-551106253DD2}" type="parTrans" cxnId="{74214B45-2287-41E8-B07D-9012E7C4F79C}">
      <dgm:prSet/>
      <dgm:spPr/>
      <dgm:t>
        <a:bodyPr/>
        <a:lstStyle/>
        <a:p>
          <a:endParaRPr lang="en-US"/>
        </a:p>
      </dgm:t>
    </dgm:pt>
    <dgm:pt modelId="{10CEAA17-C06B-4504-BF81-C1CE0DC80D41}" type="sibTrans" cxnId="{74214B45-2287-41E8-B07D-9012E7C4F79C}">
      <dgm:prSet/>
      <dgm:spPr/>
      <dgm:t>
        <a:bodyPr/>
        <a:lstStyle/>
        <a:p>
          <a:endParaRPr lang="en-US"/>
        </a:p>
      </dgm:t>
    </dgm:pt>
    <dgm:pt modelId="{5CA40108-910F-481C-B745-82CA074E4CED}">
      <dgm:prSet phldrT="[Text]"/>
      <dgm:spPr>
        <a:xfrm>
          <a:off x="0" y="3514484"/>
          <a:ext cx="5293822" cy="11245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3E11F8CB-E6D0-4D33-AF65-667E6AB292F0}" type="parTrans" cxnId="{23E5AA17-77F6-45BC-8B83-7C648BBD346C}">
      <dgm:prSet/>
      <dgm:spPr/>
      <dgm:t>
        <a:bodyPr/>
        <a:lstStyle/>
        <a:p>
          <a:endParaRPr lang="en-US"/>
        </a:p>
      </dgm:t>
    </dgm:pt>
    <dgm:pt modelId="{96979EFB-C76B-4DC3-B877-05FF77517201}" type="sibTrans" cxnId="{23E5AA17-77F6-45BC-8B83-7C648BBD346C}">
      <dgm:prSet/>
      <dgm:spPr/>
      <dgm:t>
        <a:bodyPr/>
        <a:lstStyle/>
        <a:p>
          <a:endParaRPr lang="en-US"/>
        </a:p>
      </dgm:t>
    </dgm:pt>
    <dgm:pt modelId="{11C74670-4295-4655-AA77-6BDB5894584F}">
      <dgm:prSet phldrT="[Text]" custT="1"/>
      <dgm:spPr>
        <a:xfrm>
          <a:off x="0" y="2085644"/>
          <a:ext cx="5293822" cy="114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941,092 kWh</a:t>
          </a:r>
        </a:p>
      </dgm:t>
    </dgm:pt>
    <dgm:pt modelId="{9B1372F2-F30B-49CA-A1D5-26D405302F86}" type="parTrans" cxnId="{2A3016A9-5420-4E4A-B5D7-97E31FDB540E}">
      <dgm:prSet/>
      <dgm:spPr/>
      <dgm:t>
        <a:bodyPr/>
        <a:lstStyle/>
        <a:p>
          <a:endParaRPr lang="en-US"/>
        </a:p>
      </dgm:t>
    </dgm:pt>
    <dgm:pt modelId="{94AB837C-DEF1-484D-8962-65FD893A0CF5}" type="sibTrans" cxnId="{2A3016A9-5420-4E4A-B5D7-97E31FDB540E}">
      <dgm:prSet/>
      <dgm:spPr/>
      <dgm:t>
        <a:bodyPr/>
        <a:lstStyle/>
        <a:p>
          <a:endParaRPr lang="en-US"/>
        </a:p>
      </dgm:t>
    </dgm:pt>
    <dgm:pt modelId="{8C25535D-34A8-4149-B357-3AA4B7E53FAD}">
      <dgm:prSet phldrT="[Text]" custT="1"/>
      <dgm:spPr>
        <a:xfrm>
          <a:off x="0" y="215804"/>
          <a:ext cx="5293822" cy="158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Roof Replacement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4337F508-CEC2-4D9F-A358-03726D0FFD82}" type="parTrans" cxnId="{E6B6318D-EDB5-4E5C-949E-D8A3E829E1A6}">
      <dgm:prSet/>
      <dgm:spPr/>
      <dgm:t>
        <a:bodyPr/>
        <a:lstStyle/>
        <a:p>
          <a:endParaRPr lang="en-US"/>
        </a:p>
      </dgm:t>
    </dgm:pt>
    <dgm:pt modelId="{73BED7E2-862F-4B90-9CE2-D4B04CEFA5DB}" type="sibTrans" cxnId="{E6B6318D-EDB5-4E5C-949E-D8A3E829E1A6}">
      <dgm:prSet/>
      <dgm:spPr/>
      <dgm:t>
        <a:bodyPr/>
        <a:lstStyle/>
        <a:p>
          <a:endParaRPr lang="en-US"/>
        </a:p>
      </dgm:t>
    </dgm:pt>
    <dgm:pt modelId="{EB82858C-FE64-413F-9EFC-A594F38558E1}">
      <dgm:prSet phldrT="[Text]" custT="1"/>
      <dgm:spPr>
        <a:xfrm>
          <a:off x="0" y="215804"/>
          <a:ext cx="5293822" cy="158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Summer Load Management</a:t>
          </a:r>
        </a:p>
      </dgm:t>
    </dgm:pt>
    <dgm:pt modelId="{AF65C65E-2CA1-4F5B-92C6-1AC3A1F387F0}" type="parTrans" cxnId="{EA7CBFF0-4C43-4098-8F93-464F27B4CAF1}">
      <dgm:prSet/>
      <dgm:spPr/>
      <dgm:t>
        <a:bodyPr/>
        <a:lstStyle/>
        <a:p>
          <a:endParaRPr lang="en-US"/>
        </a:p>
      </dgm:t>
    </dgm:pt>
    <dgm:pt modelId="{5FFA8DBB-01F4-4F07-B349-52DDC2664140}" type="sibTrans" cxnId="{EA7CBFF0-4C43-4098-8F93-464F27B4CAF1}">
      <dgm:prSet/>
      <dgm:spPr/>
      <dgm:t>
        <a:bodyPr/>
        <a:lstStyle/>
        <a:p>
          <a:endParaRPr lang="en-US"/>
        </a:p>
      </dgm:t>
    </dgm:pt>
    <dgm:pt modelId="{81249EC2-61EE-4CF8-B1A8-3F041AA7235C}">
      <dgm:prSet phldrT="[Text]" custT="1"/>
      <dgm:spPr>
        <a:xfrm>
          <a:off x="0" y="3514484"/>
          <a:ext cx="5293822" cy="11245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Cash Incentives: $108,126 </a:t>
          </a:r>
        </a:p>
      </dgm:t>
    </dgm:pt>
    <dgm:pt modelId="{BE0F0385-60F4-40D0-8C76-12C93BD1A8B7}" type="parTrans" cxnId="{6395E28A-B0A6-478A-B787-8D4D87A4B7B6}">
      <dgm:prSet/>
      <dgm:spPr/>
      <dgm:t>
        <a:bodyPr/>
        <a:lstStyle/>
        <a:p>
          <a:endParaRPr lang="en-US"/>
        </a:p>
      </dgm:t>
    </dgm:pt>
    <dgm:pt modelId="{2997F70F-A3D3-4941-90AE-673DD689D90F}" type="sibTrans" cxnId="{6395E28A-B0A6-478A-B787-8D4D87A4B7B6}">
      <dgm:prSet/>
      <dgm:spPr/>
      <dgm:t>
        <a:bodyPr/>
        <a:lstStyle/>
        <a:p>
          <a:endParaRPr lang="en-US"/>
        </a:p>
      </dgm:t>
    </dgm:pt>
    <dgm:pt modelId="{C8ADC055-A577-4628-BCE2-5AA23B1373A3}">
      <dgm:prSet phldrT="[Text]" custT="1"/>
      <dgm:spPr>
        <a:xfrm>
          <a:off x="0" y="3514484"/>
          <a:ext cx="5293822" cy="11245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Annual Cost Savings: $100,696</a:t>
          </a:r>
        </a:p>
      </dgm:t>
    </dgm:pt>
    <dgm:pt modelId="{71E23C30-CECE-4862-9031-F57F69255CA0}" type="sibTrans" cxnId="{8CCB85F6-5E5B-4C6E-84BE-6860CBEBF730}">
      <dgm:prSet/>
      <dgm:spPr/>
      <dgm:t>
        <a:bodyPr/>
        <a:lstStyle/>
        <a:p>
          <a:endParaRPr lang="en-US"/>
        </a:p>
      </dgm:t>
    </dgm:pt>
    <dgm:pt modelId="{B707E409-26CE-494D-A45B-56102080F267}" type="parTrans" cxnId="{8CCB85F6-5E5B-4C6E-84BE-6860CBEBF730}">
      <dgm:prSet/>
      <dgm:spPr/>
      <dgm:t>
        <a:bodyPr/>
        <a:lstStyle/>
        <a:p>
          <a:endParaRPr lang="en-US"/>
        </a:p>
      </dgm:t>
    </dgm:pt>
    <dgm:pt modelId="{253C43A4-A235-4EC5-8FAA-34423BFAAAB7}">
      <dgm:prSet phldrT="[Text]" custT="1"/>
      <dgm:spPr>
        <a:xfrm>
          <a:off x="0" y="215804"/>
          <a:ext cx="5293822" cy="158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LED Lighting Retrofit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5C6A522B-1617-4D02-AF11-330E5088EA24}" type="parTrans" cxnId="{A0DF8D6C-E634-4237-AF6E-4B2E9EB69695}">
      <dgm:prSet/>
      <dgm:spPr/>
      <dgm:t>
        <a:bodyPr/>
        <a:lstStyle/>
        <a:p>
          <a:endParaRPr lang="en-US"/>
        </a:p>
      </dgm:t>
    </dgm:pt>
    <dgm:pt modelId="{99D02A5D-41E0-4162-8951-847397220474}" type="sibTrans" cxnId="{A0DF8D6C-E634-4237-AF6E-4B2E9EB69695}">
      <dgm:prSet/>
      <dgm:spPr/>
      <dgm:t>
        <a:bodyPr/>
        <a:lstStyle/>
        <a:p>
          <a:endParaRPr lang="en-US"/>
        </a:p>
      </dgm:t>
    </dgm:pt>
    <dgm:pt modelId="{9A717C5C-80BC-4DC5-871A-BCD94CE108F3}" type="pres">
      <dgm:prSet presAssocID="{35755AC1-DD3E-4C14-B849-6A5C584C7D20}" presName="linear" presStyleCnt="0">
        <dgm:presLayoutVars>
          <dgm:dir/>
          <dgm:animLvl val="lvl"/>
          <dgm:resizeHandles val="exact"/>
        </dgm:presLayoutVars>
      </dgm:prSet>
      <dgm:spPr/>
    </dgm:pt>
    <dgm:pt modelId="{58EAD920-9976-4F1A-872C-359947468284}" type="pres">
      <dgm:prSet presAssocID="{17227E80-3C6D-494C-AA5D-365708825159}" presName="parentLin" presStyleCnt="0"/>
      <dgm:spPr/>
    </dgm:pt>
    <dgm:pt modelId="{1AA88E74-007B-4C03-94E6-6A25D64F999D}" type="pres">
      <dgm:prSet presAssocID="{17227E80-3C6D-494C-AA5D-365708825159}" presName="parentLeftMargin" presStyleLbl="node1" presStyleIdx="0" presStyleCnt="3"/>
      <dgm:spPr/>
    </dgm:pt>
    <dgm:pt modelId="{20A87985-C769-4C74-8177-264717BBB5B3}" type="pres">
      <dgm:prSet presAssocID="{17227E80-3C6D-494C-AA5D-3657088251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B65CB7-8BA0-4019-8F1A-FC60590B9D33}" type="pres">
      <dgm:prSet presAssocID="{17227E80-3C6D-494C-AA5D-365708825159}" presName="negativeSpace" presStyleCnt="0"/>
      <dgm:spPr/>
    </dgm:pt>
    <dgm:pt modelId="{F1FF9290-FA00-4A14-A0D9-DAECF454F463}" type="pres">
      <dgm:prSet presAssocID="{17227E80-3C6D-494C-AA5D-365708825159}" presName="childText" presStyleLbl="conFgAcc1" presStyleIdx="0" presStyleCnt="3">
        <dgm:presLayoutVars>
          <dgm:bulletEnabled val="1"/>
        </dgm:presLayoutVars>
      </dgm:prSet>
      <dgm:spPr/>
    </dgm:pt>
    <dgm:pt modelId="{366BD227-F27E-45E2-B270-5ADA3D4A9333}" type="pres">
      <dgm:prSet presAssocID="{F40B9EF5-3817-4D5D-9983-BC511D2C610E}" presName="spaceBetweenRectangles" presStyleCnt="0"/>
      <dgm:spPr/>
    </dgm:pt>
    <dgm:pt modelId="{40FE5406-32E9-4D6E-A28B-12B52E26E5D4}" type="pres">
      <dgm:prSet presAssocID="{C68A22DA-82C5-418C-A54D-2572A261148E}" presName="parentLin" presStyleCnt="0"/>
      <dgm:spPr/>
    </dgm:pt>
    <dgm:pt modelId="{43AFAB43-28CC-48DC-ACF3-21474F14B183}" type="pres">
      <dgm:prSet presAssocID="{C68A22DA-82C5-418C-A54D-2572A261148E}" presName="parentLeftMargin" presStyleLbl="node1" presStyleIdx="0" presStyleCnt="3"/>
      <dgm:spPr/>
    </dgm:pt>
    <dgm:pt modelId="{F0955ED6-B603-4069-9E7A-C3513CE0043C}" type="pres">
      <dgm:prSet presAssocID="{C68A22DA-82C5-418C-A54D-2572A26114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379FAF-5DFC-4809-A93F-2AA557B72B36}" type="pres">
      <dgm:prSet presAssocID="{C68A22DA-82C5-418C-A54D-2572A261148E}" presName="negativeSpace" presStyleCnt="0"/>
      <dgm:spPr/>
    </dgm:pt>
    <dgm:pt modelId="{B4E62E2E-FD28-49FD-9A8C-14F01A526042}" type="pres">
      <dgm:prSet presAssocID="{C68A22DA-82C5-418C-A54D-2572A261148E}" presName="childText" presStyleLbl="conFgAcc1" presStyleIdx="1" presStyleCnt="3">
        <dgm:presLayoutVars>
          <dgm:bulletEnabled val="1"/>
        </dgm:presLayoutVars>
      </dgm:prSet>
      <dgm:spPr/>
    </dgm:pt>
    <dgm:pt modelId="{BB144A55-0531-40AE-BE9E-C5C8C04B1358}" type="pres">
      <dgm:prSet presAssocID="{A8D146D0-E22A-4C1A-88F8-E936E02F623C}" presName="spaceBetweenRectangles" presStyleCnt="0"/>
      <dgm:spPr/>
    </dgm:pt>
    <dgm:pt modelId="{18AE0E3B-4255-492F-A5F7-77EC03E07027}" type="pres">
      <dgm:prSet presAssocID="{1A8DF746-125B-42F7-BD68-71A618C46960}" presName="parentLin" presStyleCnt="0"/>
      <dgm:spPr/>
    </dgm:pt>
    <dgm:pt modelId="{AE938EF6-F95D-40D2-A16C-4C08C384A74E}" type="pres">
      <dgm:prSet presAssocID="{1A8DF746-125B-42F7-BD68-71A618C46960}" presName="parentLeftMargin" presStyleLbl="node1" presStyleIdx="1" presStyleCnt="3"/>
      <dgm:spPr/>
    </dgm:pt>
    <dgm:pt modelId="{E366EC71-012C-4ECF-83F7-199023E94767}" type="pres">
      <dgm:prSet presAssocID="{1A8DF746-125B-42F7-BD68-71A618C46960}" presName="parentText" presStyleLbl="node1" presStyleIdx="2" presStyleCnt="3" custScaleX="113143">
        <dgm:presLayoutVars>
          <dgm:chMax val="0"/>
          <dgm:bulletEnabled val="1"/>
        </dgm:presLayoutVars>
      </dgm:prSet>
      <dgm:spPr/>
    </dgm:pt>
    <dgm:pt modelId="{7F19618B-D726-460A-93FD-20290CA038DE}" type="pres">
      <dgm:prSet presAssocID="{1A8DF746-125B-42F7-BD68-71A618C46960}" presName="negativeSpace" presStyleCnt="0"/>
      <dgm:spPr/>
    </dgm:pt>
    <dgm:pt modelId="{0B5A3B40-9415-4A66-89E7-1EA4CD66AED4}" type="pres">
      <dgm:prSet presAssocID="{1A8DF746-125B-42F7-BD68-71A618C469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34E900-7B08-4982-97E1-7D5141A0F745}" type="presOf" srcId="{C68A22DA-82C5-418C-A54D-2572A261148E}" destId="{F0955ED6-B603-4069-9E7A-C3513CE0043C}" srcOrd="1" destOrd="0" presId="urn:microsoft.com/office/officeart/2005/8/layout/list1"/>
    <dgm:cxn modelId="{F6883A04-1A9F-42FC-AB86-B2D2BE278EC2}" type="presOf" srcId="{EB82858C-FE64-413F-9EFC-A594F38558E1}" destId="{F1FF9290-FA00-4A14-A0D9-DAECF454F463}" srcOrd="0" destOrd="3" presId="urn:microsoft.com/office/officeart/2005/8/layout/list1"/>
    <dgm:cxn modelId="{F99A6305-F6A4-464C-A7AC-52BC5CF52CDE}" type="presOf" srcId="{17227E80-3C6D-494C-AA5D-365708825159}" destId="{20A87985-C769-4C74-8177-264717BBB5B3}" srcOrd="1" destOrd="0" presId="urn:microsoft.com/office/officeart/2005/8/layout/list1"/>
    <dgm:cxn modelId="{A7694A0C-1EC4-4DA2-AA2D-6B25A66ED889}" type="presOf" srcId="{1A8DF746-125B-42F7-BD68-71A618C46960}" destId="{AE938EF6-F95D-40D2-A16C-4C08C384A74E}" srcOrd="0" destOrd="0" presId="urn:microsoft.com/office/officeart/2005/8/layout/list1"/>
    <dgm:cxn modelId="{E0CCA015-71C7-4261-9DD0-3FAF35116B20}" type="presOf" srcId="{C68A22DA-82C5-418C-A54D-2572A261148E}" destId="{43AFAB43-28CC-48DC-ACF3-21474F14B183}" srcOrd="0" destOrd="0" presId="urn:microsoft.com/office/officeart/2005/8/layout/list1"/>
    <dgm:cxn modelId="{23E5AA17-77F6-45BC-8B83-7C648BBD346C}" srcId="{1A8DF746-125B-42F7-BD68-71A618C46960}" destId="{5CA40108-910F-481C-B745-82CA074E4CED}" srcOrd="0" destOrd="0" parTransId="{3E11F8CB-E6D0-4D33-AF65-667E6AB292F0}" sibTransId="{96979EFB-C76B-4DC3-B877-05FF77517201}"/>
    <dgm:cxn modelId="{9282E41C-FA05-4AE9-A154-7C8B500553B1}" srcId="{17227E80-3C6D-494C-AA5D-365708825159}" destId="{8B2131B3-4FBA-4116-BA72-F83627EC608A}" srcOrd="0" destOrd="0" parTransId="{99DAA5AF-816E-486D-8D09-B2C3096F039D}" sibTransId="{159C0962-1469-4607-92CE-46500F14EF2D}"/>
    <dgm:cxn modelId="{E4AB6F22-B652-4829-A888-C19C066965E4}" type="presOf" srcId="{D194B4D6-831F-4590-8542-D6CCE0FB5CC8}" destId="{B4E62E2E-FD28-49FD-9A8C-14F01A526042}" srcOrd="0" destOrd="0" presId="urn:microsoft.com/office/officeart/2005/8/layout/list1"/>
    <dgm:cxn modelId="{F2FB7126-149E-4E54-84FD-EC06418291F3}" type="presOf" srcId="{1A8DF746-125B-42F7-BD68-71A618C46960}" destId="{E366EC71-012C-4ECF-83F7-199023E94767}" srcOrd="1" destOrd="0" presId="urn:microsoft.com/office/officeart/2005/8/layout/list1"/>
    <dgm:cxn modelId="{814E0D2B-9453-45BD-AA08-3A366CA09830}" type="presOf" srcId="{81249EC2-61EE-4CF8-B1A8-3F041AA7235C}" destId="{0B5A3B40-9415-4A66-89E7-1EA4CD66AED4}" srcOrd="0" destOrd="2" presId="urn:microsoft.com/office/officeart/2005/8/layout/list1"/>
    <dgm:cxn modelId="{3B455B30-CAD4-4F4C-94BF-96E29A4407C1}" srcId="{35755AC1-DD3E-4C14-B849-6A5C584C7D20}" destId="{C68A22DA-82C5-418C-A54D-2572A261148E}" srcOrd="1" destOrd="0" parTransId="{3CAF801C-B97C-4B93-811D-962363924D3E}" sibTransId="{A8D146D0-E22A-4C1A-88F8-E936E02F623C}"/>
    <dgm:cxn modelId="{ABB76F63-28E4-405A-B3C4-ABA27590EBBB}" type="presOf" srcId="{5CA40108-910F-481C-B745-82CA074E4CED}" destId="{0B5A3B40-9415-4A66-89E7-1EA4CD66AED4}" srcOrd="0" destOrd="0" presId="urn:microsoft.com/office/officeart/2005/8/layout/list1"/>
    <dgm:cxn modelId="{74214B45-2287-41E8-B07D-9012E7C4F79C}" srcId="{35755AC1-DD3E-4C14-B849-6A5C584C7D20}" destId="{1A8DF746-125B-42F7-BD68-71A618C46960}" srcOrd="2" destOrd="0" parTransId="{947F752E-E6B2-4E9F-8C1A-551106253DD2}" sibTransId="{10CEAA17-C06B-4504-BF81-C1CE0DC80D41}"/>
    <dgm:cxn modelId="{A0DF8D6C-E634-4237-AF6E-4B2E9EB69695}" srcId="{17227E80-3C6D-494C-AA5D-365708825159}" destId="{253C43A4-A235-4EC5-8FAA-34423BFAAAB7}" srcOrd="2" destOrd="0" parTransId="{5C6A522B-1617-4D02-AF11-330E5088EA24}" sibTransId="{99D02A5D-41E0-4162-8951-847397220474}"/>
    <dgm:cxn modelId="{E670D24C-46EF-409D-A9A2-DF817BCECB3C}" srcId="{35755AC1-DD3E-4C14-B849-6A5C584C7D20}" destId="{17227E80-3C6D-494C-AA5D-365708825159}" srcOrd="0" destOrd="0" parTransId="{A28D4558-5F79-4A50-A08E-F6234AA8B274}" sibTransId="{F40B9EF5-3817-4D5D-9983-BC511D2C610E}"/>
    <dgm:cxn modelId="{4D608670-76E5-48D1-BA61-2DDBE48DBDED}" type="presOf" srcId="{11C74670-4295-4655-AA77-6BDB5894584F}" destId="{B4E62E2E-FD28-49FD-9A8C-14F01A526042}" srcOrd="0" destOrd="2" presId="urn:microsoft.com/office/officeart/2005/8/layout/list1"/>
    <dgm:cxn modelId="{5BE8E472-DABF-441C-A610-0411AA8DBBAC}" srcId="{C68A22DA-82C5-418C-A54D-2572A261148E}" destId="{D194B4D6-831F-4590-8542-D6CCE0FB5CC8}" srcOrd="0" destOrd="0" parTransId="{31ED1FD6-D25F-4C57-B3E8-8E356E34FB2D}" sibTransId="{1F24D339-FB60-4DF8-A807-D4A835469E7A}"/>
    <dgm:cxn modelId="{9A7F3973-801A-4DD8-9A27-988057197E00}" type="presOf" srcId="{253C43A4-A235-4EC5-8FAA-34423BFAAAB7}" destId="{F1FF9290-FA00-4A14-A0D9-DAECF454F463}" srcOrd="0" destOrd="2" presId="urn:microsoft.com/office/officeart/2005/8/layout/list1"/>
    <dgm:cxn modelId="{D3DC8757-456D-427D-A956-50F3C4AC65CA}" srcId="{C68A22DA-82C5-418C-A54D-2572A261148E}" destId="{A57C1C9C-7865-4A6C-9837-F41B1CC272DC}" srcOrd="1" destOrd="0" parTransId="{3C572E3B-B673-4F05-A400-69FF66591F4B}" sibTransId="{E318D8D5-824E-49DD-80AD-B47C6ADB4A11}"/>
    <dgm:cxn modelId="{6395E28A-B0A6-478A-B787-8D4D87A4B7B6}" srcId="{1A8DF746-125B-42F7-BD68-71A618C46960}" destId="{81249EC2-61EE-4CF8-B1A8-3F041AA7235C}" srcOrd="2" destOrd="0" parTransId="{BE0F0385-60F4-40D0-8C76-12C93BD1A8B7}" sibTransId="{2997F70F-A3D3-4941-90AE-673DD689D90F}"/>
    <dgm:cxn modelId="{E6B6318D-EDB5-4E5C-949E-D8A3E829E1A6}" srcId="{17227E80-3C6D-494C-AA5D-365708825159}" destId="{8C25535D-34A8-4149-B357-3AA4B7E53FAD}" srcOrd="1" destOrd="0" parTransId="{4337F508-CEC2-4D9F-A358-03726D0FFD82}" sibTransId="{73BED7E2-862F-4B90-9CE2-D4B04CEFA5DB}"/>
    <dgm:cxn modelId="{A138C18D-7E34-457F-9C05-11AE1A5ADF8D}" type="presOf" srcId="{8C25535D-34A8-4149-B357-3AA4B7E53FAD}" destId="{F1FF9290-FA00-4A14-A0D9-DAECF454F463}" srcOrd="0" destOrd="1" presId="urn:microsoft.com/office/officeart/2005/8/layout/list1"/>
    <dgm:cxn modelId="{72ED5B9E-D83B-4A0A-B323-11D4B23C88A4}" type="presOf" srcId="{35755AC1-DD3E-4C14-B849-6A5C584C7D20}" destId="{9A717C5C-80BC-4DC5-871A-BCD94CE108F3}" srcOrd="0" destOrd="0" presId="urn:microsoft.com/office/officeart/2005/8/layout/list1"/>
    <dgm:cxn modelId="{17CE3BA2-B540-4D41-973C-69D1B6F2329E}" type="presOf" srcId="{17227E80-3C6D-494C-AA5D-365708825159}" destId="{1AA88E74-007B-4C03-94E6-6A25D64F999D}" srcOrd="0" destOrd="0" presId="urn:microsoft.com/office/officeart/2005/8/layout/list1"/>
    <dgm:cxn modelId="{C4F33AA4-A0B1-4060-A962-C3DEA4586877}" type="presOf" srcId="{A57C1C9C-7865-4A6C-9837-F41B1CC272DC}" destId="{B4E62E2E-FD28-49FD-9A8C-14F01A526042}" srcOrd="0" destOrd="1" presId="urn:microsoft.com/office/officeart/2005/8/layout/list1"/>
    <dgm:cxn modelId="{2A3016A9-5420-4E4A-B5D7-97E31FDB540E}" srcId="{C68A22DA-82C5-418C-A54D-2572A261148E}" destId="{11C74670-4295-4655-AA77-6BDB5894584F}" srcOrd="2" destOrd="0" parTransId="{9B1372F2-F30B-49CA-A1D5-26D405302F86}" sibTransId="{94AB837C-DEF1-484D-8962-65FD893A0CF5}"/>
    <dgm:cxn modelId="{07F034AD-327B-4CBA-906C-557F967D565A}" type="presOf" srcId="{8B2131B3-4FBA-4116-BA72-F83627EC608A}" destId="{F1FF9290-FA00-4A14-A0D9-DAECF454F463}" srcOrd="0" destOrd="0" presId="urn:microsoft.com/office/officeart/2005/8/layout/list1"/>
    <dgm:cxn modelId="{8AE495CE-F482-4D0D-ADB1-C72AAA0114AB}" type="presOf" srcId="{C8ADC055-A577-4628-BCE2-5AA23B1373A3}" destId="{0B5A3B40-9415-4A66-89E7-1EA4CD66AED4}" srcOrd="0" destOrd="1" presId="urn:microsoft.com/office/officeart/2005/8/layout/list1"/>
    <dgm:cxn modelId="{EA7CBFF0-4C43-4098-8F93-464F27B4CAF1}" srcId="{17227E80-3C6D-494C-AA5D-365708825159}" destId="{EB82858C-FE64-413F-9EFC-A594F38558E1}" srcOrd="3" destOrd="0" parTransId="{AF65C65E-2CA1-4F5B-92C6-1AC3A1F387F0}" sibTransId="{5FFA8DBB-01F4-4F07-B349-52DDC2664140}"/>
    <dgm:cxn modelId="{8CCB85F6-5E5B-4C6E-84BE-6860CBEBF730}" srcId="{1A8DF746-125B-42F7-BD68-71A618C46960}" destId="{C8ADC055-A577-4628-BCE2-5AA23B1373A3}" srcOrd="1" destOrd="0" parTransId="{B707E409-26CE-494D-A45B-56102080F267}" sibTransId="{71E23C30-CECE-4862-9031-F57F69255CA0}"/>
    <dgm:cxn modelId="{E9F68C84-9E5B-488C-BD60-93FB03D0E565}" type="presParOf" srcId="{9A717C5C-80BC-4DC5-871A-BCD94CE108F3}" destId="{58EAD920-9976-4F1A-872C-359947468284}" srcOrd="0" destOrd="0" presId="urn:microsoft.com/office/officeart/2005/8/layout/list1"/>
    <dgm:cxn modelId="{B69419BE-02FC-497B-BC24-EC17AD2C0AAA}" type="presParOf" srcId="{58EAD920-9976-4F1A-872C-359947468284}" destId="{1AA88E74-007B-4C03-94E6-6A25D64F999D}" srcOrd="0" destOrd="0" presId="urn:microsoft.com/office/officeart/2005/8/layout/list1"/>
    <dgm:cxn modelId="{E7B3837C-7767-4E1A-8FB3-6CD4685BDF80}" type="presParOf" srcId="{58EAD920-9976-4F1A-872C-359947468284}" destId="{20A87985-C769-4C74-8177-264717BBB5B3}" srcOrd="1" destOrd="0" presId="urn:microsoft.com/office/officeart/2005/8/layout/list1"/>
    <dgm:cxn modelId="{FBB49B67-2873-41C1-9972-D8EAB368C19E}" type="presParOf" srcId="{9A717C5C-80BC-4DC5-871A-BCD94CE108F3}" destId="{C4B65CB7-8BA0-4019-8F1A-FC60590B9D33}" srcOrd="1" destOrd="0" presId="urn:microsoft.com/office/officeart/2005/8/layout/list1"/>
    <dgm:cxn modelId="{8AA016E3-9FD8-4232-811C-0B0DA1D507D3}" type="presParOf" srcId="{9A717C5C-80BC-4DC5-871A-BCD94CE108F3}" destId="{F1FF9290-FA00-4A14-A0D9-DAECF454F463}" srcOrd="2" destOrd="0" presId="urn:microsoft.com/office/officeart/2005/8/layout/list1"/>
    <dgm:cxn modelId="{B1E51C7C-D526-451B-BDD7-2F04086F4E79}" type="presParOf" srcId="{9A717C5C-80BC-4DC5-871A-BCD94CE108F3}" destId="{366BD227-F27E-45E2-B270-5ADA3D4A9333}" srcOrd="3" destOrd="0" presId="urn:microsoft.com/office/officeart/2005/8/layout/list1"/>
    <dgm:cxn modelId="{8B88D1CF-2402-4B68-9FA3-85E66EF3EF8F}" type="presParOf" srcId="{9A717C5C-80BC-4DC5-871A-BCD94CE108F3}" destId="{40FE5406-32E9-4D6E-A28B-12B52E26E5D4}" srcOrd="4" destOrd="0" presId="urn:microsoft.com/office/officeart/2005/8/layout/list1"/>
    <dgm:cxn modelId="{C1D47B0E-AA6C-4F80-8E89-611F6A802C14}" type="presParOf" srcId="{40FE5406-32E9-4D6E-A28B-12B52E26E5D4}" destId="{43AFAB43-28CC-48DC-ACF3-21474F14B183}" srcOrd="0" destOrd="0" presId="urn:microsoft.com/office/officeart/2005/8/layout/list1"/>
    <dgm:cxn modelId="{C7452D15-BEBE-4D06-9CBD-12A9E4142CD7}" type="presParOf" srcId="{40FE5406-32E9-4D6E-A28B-12B52E26E5D4}" destId="{F0955ED6-B603-4069-9E7A-C3513CE0043C}" srcOrd="1" destOrd="0" presId="urn:microsoft.com/office/officeart/2005/8/layout/list1"/>
    <dgm:cxn modelId="{AF19AB8D-0583-4D11-99F2-C9813DEE4F4B}" type="presParOf" srcId="{9A717C5C-80BC-4DC5-871A-BCD94CE108F3}" destId="{C7379FAF-5DFC-4809-A93F-2AA557B72B36}" srcOrd="5" destOrd="0" presId="urn:microsoft.com/office/officeart/2005/8/layout/list1"/>
    <dgm:cxn modelId="{59E5DC6C-9EC6-4590-8D48-3D6AF2CE9385}" type="presParOf" srcId="{9A717C5C-80BC-4DC5-871A-BCD94CE108F3}" destId="{B4E62E2E-FD28-49FD-9A8C-14F01A526042}" srcOrd="6" destOrd="0" presId="urn:microsoft.com/office/officeart/2005/8/layout/list1"/>
    <dgm:cxn modelId="{9188CE54-99E3-4B64-86F0-5E015F1DC028}" type="presParOf" srcId="{9A717C5C-80BC-4DC5-871A-BCD94CE108F3}" destId="{BB144A55-0531-40AE-BE9E-C5C8C04B1358}" srcOrd="7" destOrd="0" presId="urn:microsoft.com/office/officeart/2005/8/layout/list1"/>
    <dgm:cxn modelId="{2A1C10BD-17C6-4323-95E5-C27970A518A7}" type="presParOf" srcId="{9A717C5C-80BC-4DC5-871A-BCD94CE108F3}" destId="{18AE0E3B-4255-492F-A5F7-77EC03E07027}" srcOrd="8" destOrd="0" presId="urn:microsoft.com/office/officeart/2005/8/layout/list1"/>
    <dgm:cxn modelId="{826D9486-74EE-4A41-BB0E-96767126ECA7}" type="presParOf" srcId="{18AE0E3B-4255-492F-A5F7-77EC03E07027}" destId="{AE938EF6-F95D-40D2-A16C-4C08C384A74E}" srcOrd="0" destOrd="0" presId="urn:microsoft.com/office/officeart/2005/8/layout/list1"/>
    <dgm:cxn modelId="{215D9819-73F4-4864-80C9-12E7F1B2F7E3}" type="presParOf" srcId="{18AE0E3B-4255-492F-A5F7-77EC03E07027}" destId="{E366EC71-012C-4ECF-83F7-199023E94767}" srcOrd="1" destOrd="0" presId="urn:microsoft.com/office/officeart/2005/8/layout/list1"/>
    <dgm:cxn modelId="{92F28F9A-1532-4488-BA22-056CC4F2CF39}" type="presParOf" srcId="{9A717C5C-80BC-4DC5-871A-BCD94CE108F3}" destId="{7F19618B-D726-460A-93FD-20290CA038DE}" srcOrd="9" destOrd="0" presId="urn:microsoft.com/office/officeart/2005/8/layout/list1"/>
    <dgm:cxn modelId="{7D8ADB61-B0E6-407C-A33F-CA0DB0960D64}" type="presParOf" srcId="{9A717C5C-80BC-4DC5-871A-BCD94CE108F3}" destId="{0B5A3B40-9415-4A66-89E7-1EA4CD66AE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F9290-FA00-4A14-A0D9-DAECF454F463}">
      <dsp:nvSpPr>
        <dsp:cNvPr id="0" name=""/>
        <dsp:cNvSpPr/>
      </dsp:nvSpPr>
      <dsp:spPr>
        <a:xfrm>
          <a:off x="0" y="215804"/>
          <a:ext cx="5293822" cy="158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859" tIns="291592" rIns="4108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Multiple Chiller and HVAC Retrofits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Roof Replacement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LED Lighting Retrofit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Summer Load Management</a:t>
          </a:r>
        </a:p>
      </dsp:txBody>
      <dsp:txXfrm>
        <a:off x="0" y="215804"/>
        <a:ext cx="5293822" cy="1587600"/>
      </dsp:txXfrm>
    </dsp:sp>
    <dsp:sp modelId="{20A87985-C769-4C74-8177-264717BBB5B3}">
      <dsp:nvSpPr>
        <dsp:cNvPr id="0" name=""/>
        <dsp:cNvSpPr/>
      </dsp:nvSpPr>
      <dsp:spPr>
        <a:xfrm>
          <a:off x="264691" y="9164"/>
          <a:ext cx="3705675" cy="41328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66" tIns="0" rIns="1400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Project Highlights</a:t>
          </a:r>
        </a:p>
      </dsp:txBody>
      <dsp:txXfrm>
        <a:off x="284866" y="29339"/>
        <a:ext cx="3665325" cy="372930"/>
      </dsp:txXfrm>
    </dsp:sp>
    <dsp:sp modelId="{B4E62E2E-FD28-49FD-9A8C-14F01A526042}">
      <dsp:nvSpPr>
        <dsp:cNvPr id="0" name=""/>
        <dsp:cNvSpPr/>
      </dsp:nvSpPr>
      <dsp:spPr>
        <a:xfrm>
          <a:off x="0" y="2085644"/>
          <a:ext cx="5293822" cy="1146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859" tIns="291592" rIns="410859" bIns="128016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182 kW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941,092 kWh</a:t>
          </a:r>
        </a:p>
      </dsp:txBody>
      <dsp:txXfrm>
        <a:off x="0" y="2085644"/>
        <a:ext cx="5293822" cy="1146600"/>
      </dsp:txXfrm>
    </dsp:sp>
    <dsp:sp modelId="{F0955ED6-B603-4069-9E7A-C3513CE0043C}">
      <dsp:nvSpPr>
        <dsp:cNvPr id="0" name=""/>
        <dsp:cNvSpPr/>
      </dsp:nvSpPr>
      <dsp:spPr>
        <a:xfrm>
          <a:off x="264691" y="1879004"/>
          <a:ext cx="3705675" cy="413280"/>
        </a:xfrm>
        <a:prstGeom prst="round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66" tIns="0" rIns="1400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Estimated Annual Energy Savings</a:t>
          </a:r>
        </a:p>
      </dsp:txBody>
      <dsp:txXfrm>
        <a:off x="284866" y="1899179"/>
        <a:ext cx="3665325" cy="372930"/>
      </dsp:txXfrm>
    </dsp:sp>
    <dsp:sp modelId="{0B5A3B40-9415-4A66-89E7-1EA4CD66AED4}">
      <dsp:nvSpPr>
        <dsp:cNvPr id="0" name=""/>
        <dsp:cNvSpPr/>
      </dsp:nvSpPr>
      <dsp:spPr>
        <a:xfrm>
          <a:off x="0" y="3514484"/>
          <a:ext cx="5293822" cy="11245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859" tIns="291592" rIns="410859" bIns="128016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Annual Cost Savings: $100,696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Cash Incentives: $108,126 </a:t>
          </a:r>
        </a:p>
      </dsp:txBody>
      <dsp:txXfrm>
        <a:off x="0" y="3514484"/>
        <a:ext cx="5293822" cy="1124550"/>
      </dsp:txXfrm>
    </dsp:sp>
    <dsp:sp modelId="{E366EC71-012C-4ECF-83F7-199023E94767}">
      <dsp:nvSpPr>
        <dsp:cNvPr id="0" name=""/>
        <dsp:cNvSpPr/>
      </dsp:nvSpPr>
      <dsp:spPr>
        <a:xfrm>
          <a:off x="264691" y="3307844"/>
          <a:ext cx="4192712" cy="413280"/>
        </a:xfrm>
        <a:prstGeom prst="round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66" tIns="0" rIns="1400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Estimated Cost Savings and Incentives</a:t>
          </a:r>
        </a:p>
      </dsp:txBody>
      <dsp:txXfrm>
        <a:off x="284866" y="3328019"/>
        <a:ext cx="415236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481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B2C9D-CAB9-A54E-1727-02EA3F250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50C3A-70A8-E207-6B7A-E84D04F60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5B47A-5866-7477-DD6B-FD0D0447F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2ABCC-6A40-57E2-3DFC-82354CF8E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5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A90F5-9E28-6695-054E-109F77706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CDEB0-DD3A-36D6-00A0-22729795A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FF628-70E9-8F82-D520-CD1C1D55D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F4796-E41E-03D0-C0EA-2CC46183B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05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FC0B1-005A-6C43-F75F-4957561D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E9619-3209-8AD7-064B-1AF8005BA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598B9-6BA6-70B0-E55D-E8D70918A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E9EA8-B7AB-05AB-6864-005002779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00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67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95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00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62B0B-694D-BB01-9B88-8D0A77CE6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CDD3E-EF82-8F23-66B2-2990F54EC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D7EE9-B243-1876-9FDB-0FD23224F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99E62-6EF5-2958-B071-ECD110845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1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72CA-2AF6-4A58-BB30-F5A47B8A4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4D844-EB6D-7C89-D60D-02ADC530C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430F7-2FFF-B17F-3CA3-86B2F9D4F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724E-4E2F-1B1A-7B34-2DAA16022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2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CA957-686A-56DB-300E-4849A0B1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85ECD-435D-7EDD-1F11-48D88C1E7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CAA6C-4E32-EA73-622D-149C17486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6DCD7-0B10-F474-1685-6394636DE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94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1F59-83E0-CB98-2BCD-39C7D26D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33143-699D-2EB0-59F5-62C96DE71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07C4B8-D62A-F934-04AF-AC9631962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F534D-37D4-98E5-2EC3-B73A844AA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80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3A9C0-EB72-5BB3-9858-0441D7288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17D57-5FEE-DC21-F598-E620638C9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5DC149-0024-ADC9-528C-58018283A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1969F-1573-1041-EB16-6F5C063DF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27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D4637-7BC0-78AA-2372-6C1B75D8F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2477B-3FF2-CCD5-1C46-0FE532E4F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C4F2B-873A-4EFA-3BD4-648BE53E6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11E93-2AB1-1292-BA52-9D9D2AAE1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71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28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4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6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0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2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0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3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6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9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6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79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8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mailto:josh.campbell@tnmp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mailto:josh.campbell@tnmp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0"/>
            <a:ext cx="6733274" cy="3606209"/>
          </a:xfrm>
        </p:spPr>
        <p:txBody>
          <a:bodyPr/>
          <a:lstStyle/>
          <a:p>
            <a:r>
              <a:rPr lang="en-US" altLang="zh-CN" noProof="0" dirty="0"/>
              <a:t>Energy Efficiency</a:t>
            </a:r>
            <a:endParaRPr 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41FD-3593-DFB7-7AEF-19575C790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6353" y="6099965"/>
            <a:ext cx="3169942" cy="2929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800" b="1" dirty="0"/>
              <a:t>Josh Campbell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Program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josh.campbell@tnmp.com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512-694-0559</a:t>
            </a:r>
          </a:p>
        </p:txBody>
      </p:sp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B3E8B-9214-C8BA-6AA5-7F607DC0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A6B028-1304-7FFA-5762-7768B6211DAA}"/>
              </a:ext>
            </a:extLst>
          </p:cNvPr>
          <p:cNvSpPr txBox="1"/>
          <p:nvPr/>
        </p:nvSpPr>
        <p:spPr>
          <a:xfrm>
            <a:off x="554736" y="760533"/>
            <a:ext cx="1108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2025 Program Portfolio</a:t>
            </a:r>
            <a:endParaRPr lang="en-US" sz="4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2E3A2B6C-73A5-7225-773A-C49D32ED4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36839"/>
              </p:ext>
            </p:extLst>
          </p:nvPr>
        </p:nvGraphicFramePr>
        <p:xfrm>
          <a:off x="1005719" y="1575995"/>
          <a:ext cx="10180562" cy="501497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08632">
                  <a:extLst>
                    <a:ext uri="{9D8B030D-6E8A-4147-A177-3AD203B41FA5}">
                      <a16:colId xmlns:a16="http://schemas.microsoft.com/office/drawing/2014/main" val="1902941045"/>
                    </a:ext>
                  </a:extLst>
                </a:gridCol>
                <a:gridCol w="1788626">
                  <a:extLst>
                    <a:ext uri="{9D8B030D-6E8A-4147-A177-3AD203B41FA5}">
                      <a16:colId xmlns:a16="http://schemas.microsoft.com/office/drawing/2014/main" val="1654856272"/>
                    </a:ext>
                  </a:extLst>
                </a:gridCol>
                <a:gridCol w="2057885">
                  <a:extLst>
                    <a:ext uri="{9D8B030D-6E8A-4147-A177-3AD203B41FA5}">
                      <a16:colId xmlns:a16="http://schemas.microsoft.com/office/drawing/2014/main" val="2585007324"/>
                    </a:ext>
                  </a:extLst>
                </a:gridCol>
                <a:gridCol w="2125419">
                  <a:extLst>
                    <a:ext uri="{9D8B030D-6E8A-4147-A177-3AD203B41FA5}">
                      <a16:colId xmlns:a16="http://schemas.microsoft.com/office/drawing/2014/main" val="1941280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Class and Program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Demand Goal (kW)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Goal (kWh)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Incentive Budget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47028"/>
                  </a:ext>
                </a:extLst>
              </a:tr>
              <a:tr h="3227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3,002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9,728,434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$2,100,000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3893502"/>
                  </a:ext>
                </a:extLst>
              </a:tr>
              <a:tr h="335994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COMPASS for Small Business Program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925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2,247,602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$700,000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37194734"/>
                  </a:ext>
                </a:extLst>
              </a:tr>
              <a:tr h="312626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COMPASS for Schools/Government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3,240,651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$700,000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0245783"/>
                  </a:ext>
                </a:extLst>
              </a:tr>
              <a:tr h="274924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COMPASS for Large Commercial Program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1,077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4,240,181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$700,000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7335417"/>
                  </a:ext>
                </a:extLst>
              </a:tr>
              <a:tr h="293322">
                <a:tc>
                  <a:txBody>
                    <a:bodyPr/>
                    <a:lstStyle/>
                    <a:p>
                      <a:pPr marL="0" marR="0" lvl="1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Load Management SOP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10,625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10,625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$425,000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31625844"/>
                  </a:ext>
                </a:extLst>
              </a:tr>
              <a:tr h="293322">
                <a:tc>
                  <a:txBody>
                    <a:bodyPr/>
                    <a:lstStyle/>
                    <a:p>
                      <a:pPr marL="457200" marR="0" lvl="1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Winter Load Management</a:t>
                      </a:r>
                    </a:p>
                  </a:txBody>
                  <a:tcPr marL="17145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1,875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1,875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$75,000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8131417"/>
                  </a:ext>
                </a:extLst>
              </a:tr>
              <a:tr h="293322">
                <a:tc>
                  <a:txBody>
                    <a:bodyPr/>
                    <a:lstStyle/>
                    <a:p>
                      <a:pPr marL="457200" marR="0" lvl="1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Summer Load Management</a:t>
                      </a:r>
                    </a:p>
                  </a:txBody>
                  <a:tcPr marL="17145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8,750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8,750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$350,000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3559838"/>
                  </a:ext>
                </a:extLst>
              </a:tr>
              <a:tr h="3805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6,461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5,180,044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$1,750,000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253714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High-Performance Homes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933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1,785,159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$550,000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6247359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 Standard Offer Program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3,382,800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$1,200,000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7935852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Residential Load Management Program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4,028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12,085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$200,000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05959449"/>
                  </a:ext>
                </a:extLst>
              </a:tr>
              <a:tr h="3176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Hard-to-Reach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 1,356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2,223,916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$1,150,000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7517218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Hard-to-Reach SOP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760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1,029,900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$500,000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85176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457200" marR="0" lvl="1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 Weatherization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596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1,194,016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$600,000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653127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  21,444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17,143,019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 $5,625,000 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DB913">
                            <a:shade val="30000"/>
                            <a:satMod val="115000"/>
                          </a:srgbClr>
                        </a:gs>
                        <a:gs pos="41000">
                          <a:srgbClr val="FDB913">
                            <a:shade val="67500"/>
                            <a:satMod val="115000"/>
                          </a:srgbClr>
                        </a:gs>
                        <a:gs pos="55000">
                          <a:srgbClr val="F1AD0A"/>
                        </a:gs>
                        <a:gs pos="81000">
                          <a:srgbClr val="FDB913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214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9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9EECE-6D3B-E122-CF5D-BD2F11818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E7D05-79EA-FDDB-001B-8177FFE924F0}"/>
              </a:ext>
            </a:extLst>
          </p:cNvPr>
          <p:cNvSpPr txBox="1"/>
          <p:nvPr/>
        </p:nvSpPr>
        <p:spPr>
          <a:xfrm>
            <a:off x="844000" y="1109588"/>
            <a:ext cx="4145582" cy="19594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0" kern="1200" dirty="0">
                <a:latin typeface="+mj-lt"/>
                <a:ea typeface="+mj-ea"/>
                <a:cs typeface="+mj-cs"/>
              </a:rPr>
              <a:t>2024 Program Highlights</a:t>
            </a:r>
          </a:p>
        </p:txBody>
      </p:sp>
      <p:pic>
        <p:nvPicPr>
          <p:cNvPr id="3" name="Picture Placeholder 15">
            <a:extLst>
              <a:ext uri="{FF2B5EF4-FFF2-40B4-BE49-F238E27FC236}">
                <a16:creationId xmlns:a16="http://schemas.microsoft.com/office/drawing/2014/main" id="{075D8C4B-ACD4-E2CB-96FC-7BC61407A9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90" r="2" b="16463"/>
          <a:stretch>
            <a:fillRect/>
          </a:stretch>
        </p:blipFill>
        <p:spPr>
          <a:xfrm>
            <a:off x="5666338" y="1110022"/>
            <a:ext cx="5681662" cy="4818062"/>
          </a:xfrm>
          <a:noFill/>
        </p:spPr>
      </p:pic>
    </p:spTree>
    <p:extLst>
      <p:ext uri="{BB962C8B-B14F-4D97-AF65-F5344CB8AC3E}">
        <p14:creationId xmlns:p14="http://schemas.microsoft.com/office/powerpoint/2010/main" val="174738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7D235-52DA-5625-C430-E66D1DF76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983D6-9036-CD74-6506-079C4993C0F8}"/>
              </a:ext>
            </a:extLst>
          </p:cNvPr>
          <p:cNvSpPr txBox="1"/>
          <p:nvPr/>
        </p:nvSpPr>
        <p:spPr>
          <a:xfrm>
            <a:off x="554736" y="745463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ea typeface="Roboto" panose="02000000000000000000" pitchFamily="2" charset="0"/>
              </a:rPr>
              <a:t>2024 Residential Program Summary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430A02-CEB6-1260-6889-3D2A6BB95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43" y="2061146"/>
            <a:ext cx="143304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E904CC-60CB-ABB4-6870-819A8125B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61005"/>
              </p:ext>
            </p:extLst>
          </p:nvPr>
        </p:nvGraphicFramePr>
        <p:xfrm>
          <a:off x="1927411" y="1564308"/>
          <a:ext cx="8337178" cy="3181733"/>
        </p:xfrm>
        <a:graphic>
          <a:graphicData uri="http://schemas.openxmlformats.org/drawingml/2006/table">
            <a:tbl>
              <a:tblPr/>
              <a:tblGrid>
                <a:gridCol w="119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355">
                  <a:extLst>
                    <a:ext uri="{9D8B030D-6E8A-4147-A177-3AD203B41FA5}">
                      <a16:colId xmlns:a16="http://schemas.microsoft.com/office/drawing/2014/main" val="2946831546"/>
                    </a:ext>
                  </a:extLst>
                </a:gridCol>
                <a:gridCol w="1401355">
                  <a:extLst>
                    <a:ext uri="{9D8B030D-6E8A-4147-A177-3AD203B41FA5}">
                      <a16:colId xmlns:a16="http://schemas.microsoft.com/office/drawing/2014/main" val="261230654"/>
                    </a:ext>
                  </a:extLst>
                </a:gridCol>
                <a:gridCol w="1401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 fontAlgn="t"/>
                      <a:endParaRPr lang="en-US" sz="1500" b="0" i="0" u="none" strike="noStrike" kern="1200">
                        <a:solidFill>
                          <a:schemeClr val="tx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 marL="8845" marR="8845" marT="8847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Residential SOP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Hard-to-Reach SOP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High Performance New Homes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Low Income SOP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91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9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Total Spend</a:t>
                      </a:r>
                    </a:p>
                  </a:txBody>
                  <a:tcPr marL="7960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$1,526,738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$526,153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$538,984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$744,484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$3,336,359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# Customers</a:t>
                      </a:r>
                    </a:p>
                  </a:txBody>
                  <a:tcPr marL="7960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kumimoji="0"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2,246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kumimoji="0"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3,869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# Installed Measures</a:t>
                      </a:r>
                    </a:p>
                  </a:txBody>
                  <a:tcPr marL="7960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kumimoji="0"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4,212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kumimoji="0"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983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1,096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6,268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kW Savings</a:t>
                      </a:r>
                    </a:p>
                  </a:txBody>
                  <a:tcPr marL="7960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1,934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714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4,209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kWh Savings</a:t>
                      </a:r>
                    </a:p>
                  </a:txBody>
                  <a:tcPr marL="7960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4,529,999</a:t>
                      </a: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966,588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</a:txBody>
                  <a:tcPr marL="8845" marR="8845" marT="8847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2,532,559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1,162,469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9,191,615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7942DD22-8692-BE95-EA17-BE5B06767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8742" y="4939185"/>
            <a:ext cx="1017093" cy="1017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637E43-15B0-7F8A-F857-20923236E342}"/>
              </a:ext>
            </a:extLst>
          </p:cNvPr>
          <p:cNvSpPr txBox="1"/>
          <p:nvPr/>
        </p:nvSpPr>
        <p:spPr>
          <a:xfrm>
            <a:off x="3457937" y="6003544"/>
            <a:ext cx="275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735 homes’ energy for one year</a:t>
            </a:r>
          </a:p>
        </p:txBody>
      </p:sp>
      <p:pic>
        <p:nvPicPr>
          <p:cNvPr id="11" name="Graphic 10" descr="Smart Phone with solid fill">
            <a:extLst>
              <a:ext uri="{FF2B5EF4-FFF2-40B4-BE49-F238E27FC236}">
                <a16:creationId xmlns:a16="http://schemas.microsoft.com/office/drawing/2014/main" id="{5DB18FAD-5F99-A3DD-5CE8-46AA28C4D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1575" y="4986451"/>
            <a:ext cx="969827" cy="969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A1266D-7819-00A6-BF06-78E52EDA6D94}"/>
              </a:ext>
            </a:extLst>
          </p:cNvPr>
          <p:cNvSpPr txBox="1"/>
          <p:nvPr/>
        </p:nvSpPr>
        <p:spPr>
          <a:xfrm>
            <a:off x="6730769" y="6017431"/>
            <a:ext cx="275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499,260,577 smartphone charges</a:t>
            </a:r>
          </a:p>
        </p:txBody>
      </p:sp>
    </p:spTree>
    <p:extLst>
      <p:ext uri="{BB962C8B-B14F-4D97-AF65-F5344CB8AC3E}">
        <p14:creationId xmlns:p14="http://schemas.microsoft.com/office/powerpoint/2010/main" val="220152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44A89-5D89-B73E-27FD-CF5FC0C5D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00BF0F-AAE6-FF77-09B5-D29169ACB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805413"/>
              </p:ext>
            </p:extLst>
          </p:nvPr>
        </p:nvGraphicFramePr>
        <p:xfrm>
          <a:off x="644065" y="1433976"/>
          <a:ext cx="5293822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A5813BF-D5BE-4A77-E92A-34FBEE45E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669" y="167675"/>
            <a:ext cx="3468925" cy="229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B759E-92FC-A5F6-AD85-7CC4A4A7B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85" y="2118178"/>
            <a:ext cx="3750247" cy="2205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2864C-AD6A-4BDF-8BFB-B1ECF43839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266" y="446890"/>
            <a:ext cx="3207525" cy="786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3C23E9-5D7A-5462-5EC6-83A2464880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9010" y="4041754"/>
            <a:ext cx="3468925" cy="2597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761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95BF3-194C-D2EF-4B6D-EFC498CF8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03A1F-BC3E-4AE1-684F-1FEB27826277}"/>
              </a:ext>
            </a:extLst>
          </p:cNvPr>
          <p:cNvSpPr txBox="1"/>
          <p:nvPr/>
        </p:nvSpPr>
        <p:spPr>
          <a:xfrm>
            <a:off x="360602" y="910742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Roboto" panose="02000000000000000000" pitchFamily="2" charset="0"/>
              </a:rPr>
              <a:t>New for PY 2026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8C1D14-551E-2830-CCE3-684D4B2EBED9}"/>
              </a:ext>
            </a:extLst>
          </p:cNvPr>
          <p:cNvSpPr txBox="1">
            <a:spLocks/>
          </p:cNvSpPr>
          <p:nvPr/>
        </p:nvSpPr>
        <p:spPr bwMode="auto">
          <a:xfrm>
            <a:off x="451283" y="1894899"/>
            <a:ext cx="11289433" cy="25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 3" pitchFamily="18" charset="2"/>
              <a:buChar char="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dirty="0">
                <a:solidFill>
                  <a:sysClr val="windowText" lastClr="000000"/>
                </a:solidFill>
              </a:rPr>
              <a:t>Small Business Direct Install 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Small to medium size businesses 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Pre-qualified contractor network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LED tubes with ballast bypass, air infiltration, faucet aerators, smart thermostats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All material and labor paid by TNMP </a:t>
            </a:r>
          </a:p>
          <a:p>
            <a:pPr lvl="1">
              <a:defRPr/>
            </a:pPr>
            <a:endParaRPr lang="en-US" altLang="en-US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en-US" sz="2000" dirty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DF3C4F-6329-9764-785A-66468177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73" y="4304053"/>
            <a:ext cx="9625627" cy="11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EF2BF-09F0-FC68-38E4-EE2F2EC43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31264-F961-8817-B698-787D7702366E}"/>
              </a:ext>
            </a:extLst>
          </p:cNvPr>
          <p:cNvSpPr txBox="1">
            <a:spLocks/>
          </p:cNvSpPr>
          <p:nvPr/>
        </p:nvSpPr>
        <p:spPr bwMode="auto">
          <a:xfrm>
            <a:off x="451283" y="1421562"/>
            <a:ext cx="11289433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 3" pitchFamily="18" charset="2"/>
              <a:buChar char="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en-US" sz="24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US" altLang="en-US" dirty="0">
                <a:solidFill>
                  <a:sysClr val="windowText" lastClr="000000"/>
                </a:solidFill>
              </a:rPr>
              <a:t>REP Smart Thermostat Program Pilot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Addresses certain goals expressed in SB 1699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Cash incentives paid to REPs for the installation of smart thermostats for residential customers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Customer recruitment or retention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Reps can enroll these devices in DR programs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Simple documentation requirements</a:t>
            </a:r>
          </a:p>
          <a:p>
            <a:pPr lvl="1"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Incentives paid monthly</a:t>
            </a:r>
          </a:p>
          <a:p>
            <a:pPr lvl="1">
              <a:defRPr/>
            </a:pPr>
            <a:endParaRPr lang="en-US" altLang="en-US" sz="20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US" altLang="en-US" dirty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ADC24-ACDC-9F4D-F7D7-F6D07FFD96E8}"/>
              </a:ext>
            </a:extLst>
          </p:cNvPr>
          <p:cNvSpPr txBox="1"/>
          <p:nvPr/>
        </p:nvSpPr>
        <p:spPr>
          <a:xfrm>
            <a:off x="360602" y="910742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Roboto" panose="02000000000000000000" pitchFamily="2" charset="0"/>
              </a:rPr>
              <a:t>New for PY 2026</a:t>
            </a:r>
          </a:p>
        </p:txBody>
      </p:sp>
    </p:spTree>
    <p:extLst>
      <p:ext uri="{BB962C8B-B14F-4D97-AF65-F5344CB8AC3E}">
        <p14:creationId xmlns:p14="http://schemas.microsoft.com/office/powerpoint/2010/main" val="193902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E35AD-4483-F178-16DF-81A4DBD67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3737" y="5335744"/>
            <a:ext cx="5889827" cy="12687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Josh Campbell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Program Manager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josh.campbell@tnmp.com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512-694-0559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CF5C-547D-33A5-D727-42704181C6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3945" y="1930029"/>
            <a:ext cx="8257879" cy="3636345"/>
          </a:xfrm>
        </p:spPr>
        <p:txBody>
          <a:bodyPr lIns="0" tIns="0" rIns="0" bIns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Roboto" panose="02000000000000000000" pitchFamily="2" charset="0"/>
              </a:rPr>
              <a:t>Why does TNMP offer EE programs?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Roboto" panose="02000000000000000000" pitchFamily="2" charset="0"/>
              </a:rPr>
              <a:t>What programs do we offer?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Roboto" panose="02000000000000000000" pitchFamily="2" charset="0"/>
              </a:rPr>
              <a:t>2024 programs in action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Robot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Roboto" panose="02000000000000000000" pitchFamily="2" charset="0"/>
              </a:rPr>
              <a:t>Looking ahead to 2026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147720E-1C98-6E44-850F-81313654B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C91521-9089-E749-331B-CCDCC6D66A92}"/>
              </a:ext>
            </a:extLst>
          </p:cNvPr>
          <p:cNvSpPr txBox="1"/>
          <p:nvPr/>
        </p:nvSpPr>
        <p:spPr>
          <a:xfrm>
            <a:off x="224799" y="944186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Heavy" panose="020B0903020102020204" pitchFamily="34" charset="0"/>
                <a:ea typeface="Roboto" panose="02000000000000000000" pitchFamily="2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91654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3FE40-AAAB-6C96-D1F8-B3BFA92E1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AE6884-1A41-CFBC-AAAD-41B1560CF2B5}"/>
              </a:ext>
            </a:extLst>
          </p:cNvPr>
          <p:cNvSpPr txBox="1"/>
          <p:nvPr/>
        </p:nvSpPr>
        <p:spPr>
          <a:xfrm>
            <a:off x="473068" y="844083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Roboto" panose="02000000000000000000" pitchFamily="2" charset="0"/>
              </a:rPr>
              <a:t>History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E2E25-9BF2-D191-96F7-876B2A9CE35D}"/>
              </a:ext>
            </a:extLst>
          </p:cNvPr>
          <p:cNvSpPr txBox="1"/>
          <p:nvPr/>
        </p:nvSpPr>
        <p:spPr>
          <a:xfrm>
            <a:off x="391861" y="1740505"/>
            <a:ext cx="1108252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Calibri" panose="020F0502020204030204" pitchFamily="34" charset="0"/>
              </a:rPr>
              <a:t>Authorized by 76</a:t>
            </a:r>
            <a:r>
              <a:rPr lang="en-US" sz="2400" baseline="30000" dirty="0">
                <a:cs typeface="Calibri" panose="020F0502020204030204" pitchFamily="34" charset="0"/>
              </a:rPr>
              <a:t>th</a:t>
            </a:r>
            <a:r>
              <a:rPr lang="en-US" sz="2400" dirty="0">
                <a:cs typeface="Calibri" panose="020F0502020204030204" pitchFamily="34" charset="0"/>
              </a:rPr>
              <a:t> Texas Legislature in 1999 as a result of deregulation.</a:t>
            </a:r>
          </a:p>
          <a:p>
            <a:pPr marL="64008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Calibri" panose="020F0502020204030204" pitchFamily="34" charset="0"/>
              </a:rPr>
              <a:t>Governed by PURA § 39.905 and 16 Texas Admin Code (16 TAC) § 25.181.</a:t>
            </a:r>
          </a:p>
          <a:p>
            <a:pPr marL="640080" lvl="1" indent="-3429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Calibri" panose="020F0502020204030204" pitchFamily="34" charset="0"/>
              </a:rPr>
              <a:t>All Texas investor-owned utilities must meet annual demand and energy savings goals.  </a:t>
            </a:r>
          </a:p>
          <a:p>
            <a:pPr marL="640080" lvl="1" indent="-3429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Calibri" panose="020F0502020204030204" pitchFamily="34" charset="0"/>
              </a:rPr>
              <a:t>Residential and Commercial portfolio of programs designed to target every customer segment.</a:t>
            </a:r>
          </a:p>
        </p:txBody>
      </p:sp>
    </p:spTree>
    <p:extLst>
      <p:ext uri="{BB962C8B-B14F-4D97-AF65-F5344CB8AC3E}">
        <p14:creationId xmlns:p14="http://schemas.microsoft.com/office/powerpoint/2010/main" val="21735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033CB-CA43-F1C3-2D3F-8541B1ED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68F6B1-BA7C-5D12-5F40-85306309015C}"/>
              </a:ext>
            </a:extLst>
          </p:cNvPr>
          <p:cNvSpPr txBox="1"/>
          <p:nvPr/>
        </p:nvSpPr>
        <p:spPr>
          <a:xfrm>
            <a:off x="669663" y="1633865"/>
            <a:ext cx="10442986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Annual regulatory dealings:</a:t>
            </a:r>
          </a:p>
          <a:p>
            <a:pPr marL="804672" lvl="1" indent="-34747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EEPR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(Energy Efficiency Plan and Report) </a:t>
            </a:r>
          </a:p>
          <a:p>
            <a:pPr marL="1261872" lvl="2" indent="-34747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Filed by April 1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marL="1261872" lvl="2" indent="-34747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Reports on previous year, current year, and projected year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672" lvl="1" indent="-347472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EECRF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(Energy Efficiency Cost Recovery Factor)</a:t>
            </a:r>
          </a:p>
          <a:p>
            <a:pPr marL="1261872" lvl="2" indent="-34747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Filed by June 1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st</a:t>
            </a:r>
            <a:endParaRPr lang="en-US" sz="24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1261872" lvl="2" indent="-34747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A rate rider collected to fund the programs</a:t>
            </a:r>
          </a:p>
          <a:p>
            <a:pPr marL="804672" lvl="1" indent="-347472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EEIP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(Energy Efficiency Implementation Project) </a:t>
            </a:r>
          </a:p>
          <a:p>
            <a:pPr marL="1261872" lvl="2" indent="-34747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Bi-annual public meetings at the PUCT where stakeholders are invited to participate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61772" indent="-34747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Annual 3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party Evaluation, Measurement and Verification contracted by the PUC to review methodologies and ensure savings.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97F934-A07D-8095-9E04-E7F865C8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3" y="637390"/>
            <a:ext cx="60198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Roboto" panose="02000000000000000000" pitchFamily="2" charset="0"/>
                <a:cs typeface="Roboto" panose="02000000000000000000" pitchFamily="2" charset="0"/>
              </a:rPr>
              <a:t>Regulation &amp; Funding</a:t>
            </a:r>
          </a:p>
        </p:txBody>
      </p:sp>
    </p:spTree>
    <p:extLst>
      <p:ext uri="{BB962C8B-B14F-4D97-AF65-F5344CB8AC3E}">
        <p14:creationId xmlns:p14="http://schemas.microsoft.com/office/powerpoint/2010/main" val="221328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FA5C-E4E0-8C24-1BA8-7CEA9EDE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F0BFA8-4AD9-2B80-6810-741A2F40C814}"/>
              </a:ext>
            </a:extLst>
          </p:cNvPr>
          <p:cNvSpPr txBox="1"/>
          <p:nvPr/>
        </p:nvSpPr>
        <p:spPr>
          <a:xfrm>
            <a:off x="554735" y="2532534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ea typeface="Roboto" panose="02000000000000000000" pitchFamily="2" charset="0"/>
              </a:rPr>
              <a:t>What programs do we offer?</a:t>
            </a:r>
          </a:p>
        </p:txBody>
      </p:sp>
      <p:pic>
        <p:nvPicPr>
          <p:cNvPr id="5" name="Graphic 4" descr="Packing Box Open with solid fill">
            <a:extLst>
              <a:ext uri="{FF2B5EF4-FFF2-40B4-BE49-F238E27FC236}">
                <a16:creationId xmlns:a16="http://schemas.microsoft.com/office/drawing/2014/main" id="{A9FA147D-8CAF-D578-985C-10FEA68C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679" y="4246644"/>
            <a:ext cx="1744639" cy="174463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4447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C467-3B5A-2FAC-DB51-DC4BE2C46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927E19-707A-6590-07A7-E280B4F90BE6}"/>
              </a:ext>
            </a:extLst>
          </p:cNvPr>
          <p:cNvSpPr txBox="1">
            <a:spLocks/>
          </p:cNvSpPr>
          <p:nvPr/>
        </p:nvSpPr>
        <p:spPr bwMode="auto">
          <a:xfrm>
            <a:off x="1129015" y="1915128"/>
            <a:ext cx="11289433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 3" pitchFamily="18" charset="2"/>
              <a:buChar char="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COMPASS for Small Business </a:t>
            </a:r>
          </a:p>
          <a:p>
            <a:pPr lvl="1" indent="-342900">
              <a:spcBef>
                <a:spcPts val="0"/>
              </a:spcBef>
              <a:buFontTx/>
              <a:buChar char="-"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Small commercial customers (</a:t>
            </a:r>
            <a:r>
              <a:rPr lang="en-US" sz="2000" dirty="0">
                <a:solidFill>
                  <a:sysClr val="windowText" lastClr="000000"/>
                </a:solidFill>
              </a:rPr>
              <a:t>≤ 200 kW)</a:t>
            </a:r>
            <a:endParaRPr lang="en-US" altLang="en-US" sz="2000" dirty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400" dirty="0">
                <a:solidFill>
                  <a:sysClr val="windowText" lastClr="000000"/>
                </a:solidFill>
              </a:rPr>
              <a:t>COMPASS for Large Commercial 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	Large commercial customers (&gt;</a:t>
            </a:r>
            <a:r>
              <a:rPr lang="en-US" sz="2000" dirty="0">
                <a:solidFill>
                  <a:sysClr val="windowText" lastClr="000000"/>
                </a:solidFill>
              </a:rPr>
              <a:t>200 kW)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COMPASS for Schools/</a:t>
            </a:r>
            <a:r>
              <a:rPr lang="en-US" altLang="en-US" sz="2400" dirty="0">
                <a:solidFill>
                  <a:sysClr val="windowText" lastClr="000000"/>
                </a:solidFill>
              </a:rPr>
              <a:t>Government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	School districts and local government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400" dirty="0">
                <a:solidFill>
                  <a:sysClr val="windowText" lastClr="000000"/>
                </a:solidFill>
              </a:rPr>
              <a:t>Commercial Load Management</a:t>
            </a:r>
          </a:p>
          <a:p>
            <a:pPr lvl="1" indent="-342900">
              <a:spcBef>
                <a:spcPts val="0"/>
              </a:spcBef>
              <a:buFontTx/>
              <a:buChar char="-"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Winter (December 1</a:t>
            </a:r>
            <a:r>
              <a:rPr kumimoji="0" lang="en-US" altLang="en-US" sz="20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to February 28</a:t>
            </a:r>
            <a:r>
              <a:rPr kumimoji="0" lang="en-US" altLang="en-US" sz="200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lvl="1" indent="-342900">
              <a:spcBef>
                <a:spcPts val="0"/>
              </a:spcBef>
              <a:buFontTx/>
              <a:buChar char="-"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Summer (June 1</a:t>
            </a:r>
            <a:r>
              <a:rPr lang="en-US" altLang="en-US" sz="2000" baseline="30000" dirty="0">
                <a:solidFill>
                  <a:sysClr val="windowText" lastClr="000000"/>
                </a:solidFill>
              </a:rPr>
              <a:t>st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 to September 30</a:t>
            </a:r>
            <a:r>
              <a:rPr lang="en-US" altLang="en-US" sz="2000" baseline="30000" dirty="0">
                <a:solidFill>
                  <a:sysClr val="windowText" lastClr="000000"/>
                </a:solidFill>
              </a:rPr>
              <a:t>th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)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80F42-BD84-BD12-D40B-C49DCCE9AA65}"/>
              </a:ext>
            </a:extLst>
          </p:cNvPr>
          <p:cNvSpPr txBox="1"/>
          <p:nvPr/>
        </p:nvSpPr>
        <p:spPr>
          <a:xfrm>
            <a:off x="995303" y="929314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Roboto" panose="02000000000000000000" pitchFamily="2" charset="0"/>
              </a:rPr>
              <a:t>Commercial Programs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8374D-E948-B916-5669-991E417C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16" y="938811"/>
            <a:ext cx="2453844" cy="5177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EC95E4-4C16-B480-20E9-E62D0198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309" y="416592"/>
            <a:ext cx="1822481" cy="4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Content Placeholder 3" descr="Free Images : architecture, structure, building, construction, facade ...">
            <a:extLst>
              <a:ext uri="{FF2B5EF4-FFF2-40B4-BE49-F238E27FC236}">
                <a16:creationId xmlns:a16="http://schemas.microsoft.com/office/drawing/2014/main" id="{BF418C0A-E9E6-B84E-F78B-A55DB60A88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979" b="137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834F4-0B76-C403-8083-15EB9ABB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3" y="639099"/>
            <a:ext cx="3871408" cy="5052919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/>
              <a:t> C    MPASS</a:t>
            </a:r>
            <a:r>
              <a:rPr lang="en-US" sz="4400" dirty="0"/>
              <a:t>   </a:t>
            </a:r>
            <a:br>
              <a:rPr lang="en-US" sz="4400" dirty="0"/>
            </a:br>
            <a:endParaRPr lang="en-US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0F0325-E630-90A1-CEB7-CCBB44C0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633" y="726185"/>
            <a:ext cx="6591346" cy="4965833"/>
          </a:xfrm>
        </p:spPr>
        <p:txBody>
          <a:bodyPr>
            <a:normAutofit/>
          </a:bodyPr>
          <a:lstStyle/>
          <a:p>
            <a:pPr marL="685800" lvl="1" indent="-228600">
              <a:buFont typeface=""/>
              <a:buChar char="•"/>
            </a:pPr>
            <a:endParaRPr lang="en-US" dirty="0">
              <a:latin typeface="Franklin Gothic Book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Arial"/>
              </a:rPr>
              <a:t>Building assessments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Arial"/>
              </a:rPr>
              <a:t> Recommendations and planning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Arial"/>
              </a:rPr>
              <a:t>Energy and cost savings estimates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Arial"/>
              </a:rPr>
              <a:t>Communication support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Arial"/>
              </a:rPr>
              <a:t>Cash incentives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Graphic 2" descr="Map compass with solid fill">
            <a:extLst>
              <a:ext uri="{FF2B5EF4-FFF2-40B4-BE49-F238E27FC236}">
                <a16:creationId xmlns:a16="http://schemas.microsoft.com/office/drawing/2014/main" id="{07DD46CC-19F6-5DC8-1A16-20B605C04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2588" y="2503405"/>
            <a:ext cx="632252" cy="659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4F0EA5-C252-4CF5-59CC-F23C9775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29" y="4837860"/>
            <a:ext cx="18954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5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993D6-0E1F-F5FE-8895-FB579E54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87CA5C-57D9-DA01-6830-B019B1CA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Content Placeholder 3" descr="Free Images : architecture, structure, building, construction, facade ...">
            <a:extLst>
              <a:ext uri="{FF2B5EF4-FFF2-40B4-BE49-F238E27FC236}">
                <a16:creationId xmlns:a16="http://schemas.microsoft.com/office/drawing/2014/main" id="{2A0AAC85-575C-65C7-A27E-4C991DC5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979" b="137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6341D-C786-1280-1293-DA613997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3" y="639099"/>
            <a:ext cx="3871408" cy="5052919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/>
              <a:t> C    MPASS</a:t>
            </a:r>
            <a:r>
              <a:rPr lang="en-US" sz="4400" dirty="0"/>
              <a:t>   </a:t>
            </a:r>
            <a:br>
              <a:rPr lang="en-US" sz="4400" dirty="0"/>
            </a:br>
            <a:endParaRPr lang="en-US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92079C-CD33-14AE-62E4-28A45BC2A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Map compass with solid fill">
            <a:extLst>
              <a:ext uri="{FF2B5EF4-FFF2-40B4-BE49-F238E27FC236}">
                <a16:creationId xmlns:a16="http://schemas.microsoft.com/office/drawing/2014/main" id="{D5945EB9-09C1-A328-94E8-4DC08A47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2588" y="2503405"/>
            <a:ext cx="632252" cy="659343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486C767-D3D7-FB75-971C-0D0BBD10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425" y="-207085"/>
            <a:ext cx="6591346" cy="6497619"/>
          </a:xfrm>
        </p:spPr>
        <p:txBody>
          <a:bodyPr>
            <a:normAutofit/>
          </a:bodyPr>
          <a:lstStyle/>
          <a:p>
            <a:pPr marL="685800" lvl="1" indent="-228600">
              <a:buFont typeface=""/>
              <a:buChar char="•"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Lighting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HVAC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Building envelope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Refrigeration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Variable frequency drives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Food service and kitchen equipment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Custom projects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AB8DA-10CE-683C-76C2-2B5EED459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29" y="4837860"/>
            <a:ext cx="18954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00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A4EFD-57BC-644E-F379-5AD9602AC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62F63E-226A-3C37-7468-CDA403C8BE1A}"/>
              </a:ext>
            </a:extLst>
          </p:cNvPr>
          <p:cNvSpPr txBox="1">
            <a:spLocks/>
          </p:cNvSpPr>
          <p:nvPr/>
        </p:nvSpPr>
        <p:spPr bwMode="auto">
          <a:xfrm>
            <a:off x="451283" y="1757530"/>
            <a:ext cx="11289433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 3" pitchFamily="18" charset="2"/>
              <a:buChar char="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2400" dirty="0">
                <a:solidFill>
                  <a:sysClr val="windowText" lastClr="000000"/>
                </a:solidFill>
              </a:rPr>
              <a:t>High-Performance Homes </a:t>
            </a: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Incentivizes </a:t>
            </a:r>
            <a:r>
              <a:rPr lang="en-US" altLang="en-US" sz="2000" u="sng" dirty="0">
                <a:solidFill>
                  <a:sysClr val="windowText" lastClr="000000"/>
                </a:solidFill>
              </a:rPr>
              <a:t>new construction 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home builders to build above code.</a:t>
            </a: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Rewards </a:t>
            </a:r>
            <a:r>
              <a:rPr lang="en-US" sz="2000" dirty="0">
                <a:cs typeface="Calibri" panose="020F0502020204030204" pitchFamily="34" charset="0"/>
              </a:rPr>
              <a:t>ENERGY STAR</a:t>
            </a:r>
            <a:r>
              <a:rPr lang="en-US" sz="2000" baseline="30000" dirty="0">
                <a:cs typeface="Calibri" panose="020F0502020204030204" pitchFamily="34" charset="0"/>
              </a:rPr>
              <a:t>®</a:t>
            </a:r>
            <a:r>
              <a:rPr lang="en-US" sz="2000" dirty="0">
                <a:cs typeface="Calibri" panose="020F0502020204030204" pitchFamily="34" charset="0"/>
              </a:rPr>
              <a:t> certified homes.</a:t>
            </a:r>
            <a:endParaRPr lang="en-US" altLang="en-US" sz="2000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altLang="en-US" sz="2400" dirty="0">
                <a:solidFill>
                  <a:sysClr val="windowText" lastClr="000000"/>
                </a:solidFill>
              </a:rPr>
              <a:t>Residential and Hard-to-Reach Standard Offer Program</a:t>
            </a: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Incentives paid to Project Sponsors (contractors) who install various measures.</a:t>
            </a: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Common measure include ceiling insulation, LED bulbs, advanced power strips, and more.</a:t>
            </a:r>
          </a:p>
          <a:p>
            <a:pPr>
              <a:defRPr/>
            </a:pPr>
            <a:r>
              <a:rPr lang="en-US" altLang="en-US" sz="2400" dirty="0">
                <a:solidFill>
                  <a:sysClr val="windowText" lastClr="000000"/>
                </a:solidFill>
              </a:rPr>
              <a:t>Low Income Weatherization </a:t>
            </a: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Targets low-income customers.</a:t>
            </a: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TNMP must spend 10% of the budget here.</a:t>
            </a: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</a:rPr>
              <a:t>- Measures are performed through participating agencies.</a:t>
            </a:r>
            <a:endParaRPr lang="en-US" altLang="en-US" dirty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A5401-C60F-F199-1F17-7321713FB70B}"/>
              </a:ext>
            </a:extLst>
          </p:cNvPr>
          <p:cNvSpPr txBox="1"/>
          <p:nvPr/>
        </p:nvSpPr>
        <p:spPr>
          <a:xfrm>
            <a:off x="349844" y="938811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Roboto" panose="02000000000000000000" pitchFamily="2" charset="0"/>
              </a:rPr>
              <a:t>Residential Programs</a:t>
            </a:r>
          </a:p>
        </p:txBody>
      </p:sp>
    </p:spTree>
    <p:extLst>
      <p:ext uri="{BB962C8B-B14F-4D97-AF65-F5344CB8AC3E}">
        <p14:creationId xmlns:p14="http://schemas.microsoft.com/office/powerpoint/2010/main" val="146956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08DFAC6F3AD4E9640E2D364C6F3BB" ma:contentTypeVersion="14" ma:contentTypeDescription="Create a new document." ma:contentTypeScope="" ma:versionID="5458953288538ab0a23d8a3d37cafbd6">
  <xsd:schema xmlns:xsd="http://www.w3.org/2001/XMLSchema" xmlns:xs="http://www.w3.org/2001/XMLSchema" xmlns:p="http://schemas.microsoft.com/office/2006/metadata/properties" xmlns:ns2="acbede91-4044-462e-8028-8dc80de721dc" xmlns:ns3="1c3dd3b7-45d4-4cd0-b9d3-798fcef29a51" targetNamespace="http://schemas.microsoft.com/office/2006/metadata/properties" ma:root="true" ma:fieldsID="0b8454d8cf08c634fce388d4aa917013" ns2:_="" ns3:_="">
    <xsd:import namespace="acbede91-4044-462e-8028-8dc80de721dc"/>
    <xsd:import namespace="1c3dd3b7-45d4-4cd0-b9d3-798fcef29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ede91-4044-462e-8028-8dc80de72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a6e901-c5be-4bc4-9c1f-9d0f6826e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dd3b7-45d4-4cd0-b9d3-798fcef29a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d2c6d75-834f-4161-ac20-f165ac50bca8}" ma:internalName="TaxCatchAll" ma:showField="CatchAllData" ma:web="1c3dd3b7-45d4-4cd0-b9d3-798fcef29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dd3b7-45d4-4cd0-b9d3-798fcef29a51" xsi:nil="true"/>
    <lcf76f155ced4ddcb4097134ff3c332f xmlns="acbede91-4044-462e-8028-8dc80de721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2117B-03C2-454D-9DA2-8428E3D55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ede91-4044-462e-8028-8dc80de721dc"/>
    <ds:schemaRef ds:uri="1c3dd3b7-45d4-4cd0-b9d3-798fcef29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  <ds:schemaRef ds:uri="1c3dd3b7-45d4-4cd0-b9d3-798fcef29a51"/>
    <ds:schemaRef ds:uri="acbede91-4044-462e-8028-8dc80de721dc"/>
  </ds:schemaRefs>
</ds:datastoreItem>
</file>

<file path=customXml/itemProps3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717</Words>
  <Application>Microsoft Office PowerPoint</Application>
  <PresentationFormat>Widescreen</PresentationFormat>
  <Paragraphs>218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Corbel</vt:lpstr>
      <vt:lpstr>Franklin Gothic Book</vt:lpstr>
      <vt:lpstr>Franklin Gothic Heavy</vt:lpstr>
      <vt:lpstr>Roboto</vt:lpstr>
      <vt:lpstr>Times New Roman</vt:lpstr>
      <vt:lpstr>Wingdings</vt:lpstr>
      <vt:lpstr>Custom</vt:lpstr>
      <vt:lpstr>Parallax</vt:lpstr>
      <vt:lpstr>Energy Efficiency</vt:lpstr>
      <vt:lpstr>PowerPoint Presentation</vt:lpstr>
      <vt:lpstr>PowerPoint Presentation</vt:lpstr>
      <vt:lpstr>Regulation &amp; Funding</vt:lpstr>
      <vt:lpstr>PowerPoint Presentation</vt:lpstr>
      <vt:lpstr>PowerPoint Presentation</vt:lpstr>
      <vt:lpstr> C    MPASS    </vt:lpstr>
      <vt:lpstr> C    MPASS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Gorman, Janet</dc:creator>
  <cp:lastModifiedBy>Gorman, Janet</cp:lastModifiedBy>
  <cp:revision>7</cp:revision>
  <dcterms:modified xsi:type="dcterms:W3CDTF">2025-10-03T20:54:10Z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0x01010023908DFAC6F3AD4E9640E2D364C6F3BB</vt:lpwstr>
  </property>
  <property fmtid="{D5CDD505-2E9C-101B-9397-08002B2CF9AE}" pid="3" name="MediaServiceImageTags">
    <vt:lpwstr/>
  </property>
  <property fmtid="{D5CDD505-2E9C-101B-9397-08002B2CF9AE}" pid="4" name="MSIP_Label_f367428c-8df2-41b3-925f-2e32f93f53ed_Enabled">
    <vt:lpwstr>true</vt:lpwstr>
  </property>
  <property fmtid="{D5CDD505-2E9C-101B-9397-08002B2CF9AE}" pid="5" name="MSIP_Label_f367428c-8df2-41b3-925f-2e32f93f53ed_SetDate">
    <vt:lpwstr>2025-09-15T14:40:27Z</vt:lpwstr>
  </property>
  <property fmtid="{D5CDD505-2E9C-101B-9397-08002B2CF9AE}" pid="6" name="MSIP_Label_f367428c-8df2-41b3-925f-2e32f93f53ed_Method">
    <vt:lpwstr>Standard</vt:lpwstr>
  </property>
  <property fmtid="{D5CDD505-2E9C-101B-9397-08002B2CF9AE}" pid="7" name="MSIP_Label_f367428c-8df2-41b3-925f-2e32f93f53ed_Name">
    <vt:lpwstr>f367428c-8df2-41b3-925f-2e32f93f53ed</vt:lpwstr>
  </property>
  <property fmtid="{D5CDD505-2E9C-101B-9397-08002B2CF9AE}" pid="8" name="MSIP_Label_f367428c-8df2-41b3-925f-2e32f93f53ed_SiteId">
    <vt:lpwstr>6c1ea1fd-d5ee-4dc8-bcfe-8877bd40388b</vt:lpwstr>
  </property>
  <property fmtid="{D5CDD505-2E9C-101B-9397-08002B2CF9AE}" pid="9" name="MSIP_Label_f367428c-8df2-41b3-925f-2e32f93f53ed_ActionId">
    <vt:lpwstr>cab651ef-a20d-4650-b88d-7c4387e13ab8</vt:lpwstr>
  </property>
  <property fmtid="{D5CDD505-2E9C-101B-9397-08002B2CF9AE}" pid="10" name="MSIP_Label_f367428c-8df2-41b3-925f-2e32f93f53ed_ContentBits">
    <vt:lpwstr>0</vt:lpwstr>
  </property>
  <property fmtid="{D5CDD505-2E9C-101B-9397-08002B2CF9AE}" pid="11" name="MSIP_Label_f367428c-8df2-41b3-925f-2e32f93f53ed_Tag">
    <vt:lpwstr>10, 3, 0, 1</vt:lpwstr>
  </property>
</Properties>
</file>