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3" r:id="rId5"/>
    <p:sldId id="338" r:id="rId6"/>
    <p:sldId id="371" r:id="rId7"/>
    <p:sldId id="372" r:id="rId8"/>
    <p:sldId id="373" r:id="rId9"/>
    <p:sldId id="374" r:id="rId10"/>
    <p:sldId id="375" r:id="rId11"/>
    <p:sldId id="370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0"/>
            <a:ext cx="6733274" cy="3606209"/>
          </a:xfrm>
        </p:spPr>
        <p:txBody>
          <a:bodyPr/>
          <a:lstStyle/>
          <a:p>
            <a:r>
              <a:rPr lang="en-US" altLang="zh-CN" noProof="0" dirty="0"/>
              <a:t>Emergency Preparedness &amp; Response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What’s happened since Hurricane Beryl</a:t>
            </a:r>
            <a:endParaRPr lang="zh-CN" alt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FEC2AF-BE3D-4F35-224E-28BA70B99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6089333"/>
            <a:ext cx="2860184" cy="292994"/>
          </a:xfrm>
        </p:spPr>
        <p:txBody>
          <a:bodyPr/>
          <a:lstStyle/>
          <a:p>
            <a:r>
              <a:rPr lang="en-US" b="1" dirty="0"/>
              <a:t>Keith Nix, P.E.</a:t>
            </a:r>
          </a:p>
          <a:p>
            <a:r>
              <a:rPr lang="en-US" sz="1400" i="1" dirty="0"/>
              <a:t>Vice President - Operations</a:t>
            </a:r>
          </a:p>
        </p:txBody>
      </p:sp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71" y="-132188"/>
            <a:ext cx="6241267" cy="1928214"/>
          </a:xfrm>
        </p:spPr>
        <p:txBody>
          <a:bodyPr/>
          <a:lstStyle/>
          <a:p>
            <a:r>
              <a:rPr lang="en-US" dirty="0"/>
              <a:t>Everyone wants to know....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1470" y="2221169"/>
            <a:ext cx="6241267" cy="315792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Do I have Beryl PTSD??  YES!!!!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have we done since to help me?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can I share to help you?</a:t>
            </a:r>
          </a:p>
          <a:p>
            <a:pPr marL="573088" lvl="6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reviews/changes have been made for TNMP’s Emergency Preparedness &amp; Response that is relevant to you and our customers?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C3F4C-543C-4B1D-7DF1-1B5C5987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8C022D9-8C59-6CA5-D0CB-3CA84D99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590820"/>
          </a:xfrm>
        </p:spPr>
        <p:txBody>
          <a:bodyPr/>
          <a:lstStyle/>
          <a:p>
            <a:r>
              <a:rPr lang="en-US" dirty="0"/>
              <a:t>What did we do since?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8039-5FF6-3412-8D49-598FBF5D1C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332" y="1483743"/>
            <a:ext cx="6664107" cy="4839419"/>
          </a:xfrm>
        </p:spPr>
        <p:txBody>
          <a:bodyPr lIns="0" tIns="0" rIns="0" bIns="0">
            <a:normAutofit lnSpcReduction="10000"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After Action Assessment Report completed 11/2024</a:t>
            </a:r>
          </a:p>
          <a:p>
            <a:pPr marL="1030288" lvl="6" indent="-225425"/>
            <a:r>
              <a:rPr lang="en-US" sz="2400" dirty="0">
                <a:latin typeface="Arial" pitchFamily="34" charset="0"/>
                <a:cs typeface="Arial" pitchFamily="34" charset="0"/>
              </a:rPr>
              <a:t>Done by outside firm with utility experience driven by formal interviews with TNMP personnel, review of actual event data and response times for additional personnel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Resulted in recommendations ranging from updated Emergency Operations Plans, structural/functional changes and roles/responsibilities changes for employees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Resource evaluations (internal and external) performed for the event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Communications strategy changes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8177F120-869B-0B1C-8BF3-DE5AD03A86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063" y="831850"/>
            <a:ext cx="3949700" cy="5194300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8981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9DF8-390D-50D8-8077-D849BABD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BB13A5-0F06-39DA-FBCE-A8E7BCDC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590820"/>
          </a:xfrm>
        </p:spPr>
        <p:txBody>
          <a:bodyPr/>
          <a:lstStyle/>
          <a:p>
            <a:r>
              <a:rPr lang="en-US" dirty="0"/>
              <a:t>What did we do since?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3F254-FA6B-9763-15E7-17FE226482F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332" y="1483743"/>
            <a:ext cx="6664107" cy="483941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Emergency Operations Plan Changes</a:t>
            </a:r>
          </a:p>
          <a:p>
            <a:pPr marL="1030288" lvl="6" indent="-225425"/>
            <a:r>
              <a:rPr lang="en-US" sz="2400" dirty="0">
                <a:latin typeface="Arial" pitchFamily="34" charset="0"/>
                <a:cs typeface="Arial" pitchFamily="34" charset="0"/>
              </a:rPr>
              <a:t>Completely revamped EOP’s to conform with FEMA governance structure for clarity and communications/command and control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Plans were re-filed with the PUCT and incorporate required changes from PUCT and legislative actions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Plans are still regionally based to keep specific customers/areas in focus but retain the same baseline structure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82A4C06D-D6F5-64A6-A31E-A9D8C2C02F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" r="3122"/>
          <a:stretch/>
        </p:blipFill>
        <p:spPr>
          <a:xfrm>
            <a:off x="7358063" y="831850"/>
            <a:ext cx="3949700" cy="5194300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094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C9EB-134F-EBD2-5946-E157B79C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E2197E-DA97-748C-2855-AAF2A017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590820"/>
          </a:xfrm>
        </p:spPr>
        <p:txBody>
          <a:bodyPr/>
          <a:lstStyle/>
          <a:p>
            <a:r>
              <a:rPr lang="en-US" dirty="0"/>
              <a:t>What did we do since?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55D20-B10C-68F1-87F5-C59974497E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332" y="1483743"/>
            <a:ext cx="6664107" cy="4839419"/>
          </a:xfrm>
        </p:spPr>
        <p:txBody>
          <a:bodyPr lIns="0" tIns="0" rIns="0" bIns="0">
            <a:normAutofit lnSpcReduction="10000"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Resource Acquisition prior to or immediately following the storm or other events</a:t>
            </a:r>
          </a:p>
          <a:p>
            <a:pPr marL="1030288" lvl="6" indent="-225425"/>
            <a:r>
              <a:rPr lang="en-US" sz="2400" dirty="0">
                <a:latin typeface="Arial" pitchFamily="34" charset="0"/>
                <a:cs typeface="Arial" pitchFamily="34" charset="0"/>
              </a:rPr>
              <a:t>Contracted with large nationwide contractor to provide “Quick Reaction Force” type support immediately prior to or following storm events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Can be tailored to TNMP needs and can be self-reliant or imbedded with TNMP crews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Helps with first response and can be pre-staged well ahead of known events so that we have the proper initial “boots on the ground” as quickly as possible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Working to leverage technology as much as possible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19F29-BC04-1B30-CCFF-FF4955F001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D5F2C8DE-7C3E-2112-5785-47D69D5FDA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063" y="831850"/>
            <a:ext cx="3949700" cy="5194300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2949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6485-CAE1-0582-B3D7-1C2C666F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F71C64-8042-D7CF-2130-089D6CA8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14" y="1117210"/>
            <a:ext cx="6241267" cy="590820"/>
          </a:xfrm>
        </p:spPr>
        <p:txBody>
          <a:bodyPr/>
          <a:lstStyle/>
          <a:p>
            <a:r>
              <a:rPr lang="en-US" dirty="0"/>
              <a:t>Big change....Vegetation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1F60E-225B-9864-702F-B8B71DEAFC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47" y="1871932"/>
            <a:ext cx="6664107" cy="483941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Have moved Vegetation Management into TNMP from a corporate function as part of System Resiliency Plan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Expanded the amount of FTE’s in department from 3 to 15 which includes Analysts, Specialists and experienced supervision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Will be transitioning to a “cycle based” approach to VM versus more of a “reactive” approach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Vegetation was the main cause during both Hurricane Beryl and North Texas wind events in 2024 timeframe as a reminder!!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2E2B3A1-709C-F975-F1BE-3235D3B573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42325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B800-1327-FBAC-A724-C3759D98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5C8B2F-62CC-D470-F8BD-6A3D1D0E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14" y="1117210"/>
            <a:ext cx="6241267" cy="590820"/>
          </a:xfrm>
        </p:spPr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D3FF5-7EBF-8373-BF5A-B93C607EBF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47" y="1871932"/>
            <a:ext cx="6664107" cy="483941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Integrating systems to Outage Management System (OMS) for quicker response times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Continuous improvement in communications strategies and ways to reach out to TNMP (think social media/customer call centers)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Weather monitoring upgrades are coming with SRP in some areas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Better storm awareness and willingness to execute on upcoming events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SUMMARY – will my PTSD ever go away??  NOT LIKELY!!!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18A0713B-81D4-8884-480E-B191EC9AA1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" r="3122"/>
          <a:stretch/>
        </p:blipFill>
        <p:spPr>
          <a:xfrm>
            <a:off x="7358063" y="831850"/>
            <a:ext cx="3949700" cy="5194300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2150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2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Franklin Gothic Heavy</vt:lpstr>
      <vt:lpstr>Custom</vt:lpstr>
      <vt:lpstr>Emergency Preparedness &amp; Response</vt:lpstr>
      <vt:lpstr>Everyone wants to know....</vt:lpstr>
      <vt:lpstr>What did we do since?</vt:lpstr>
      <vt:lpstr>What did we do since?</vt:lpstr>
      <vt:lpstr>What did we do since?</vt:lpstr>
      <vt:lpstr>Big change....Vegetation Management</vt:lpstr>
      <vt:lpstr>Other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Nix, Keith</dc:creator>
  <cp:lastModifiedBy>Gorman, Janet</cp:lastModifiedBy>
  <cp:revision>7</cp:revision>
  <dcterms:modified xsi:type="dcterms:W3CDTF">2025-10-03T20:55:44Z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2025-09-29T17:06:16Z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b2e5bbc0-28b9-4166-952a-3cdd34cfa46e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