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1" r:id="rId5"/>
    <p:sldId id="278" r:id="rId6"/>
    <p:sldId id="259" r:id="rId7"/>
    <p:sldId id="260" r:id="rId8"/>
    <p:sldId id="276" r:id="rId9"/>
    <p:sldId id="277" r:id="rId10"/>
    <p:sldId id="263" r:id="rId11"/>
    <p:sldId id="264" r:id="rId12"/>
    <p:sldId id="265" r:id="rId13"/>
    <p:sldId id="257" r:id="rId14"/>
    <p:sldId id="258" r:id="rId15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larsen" initials="r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3" autoAdjust="0"/>
    <p:restoredTop sz="90922" autoAdjust="0"/>
  </p:normalViewPr>
  <p:slideViewPr>
    <p:cSldViewPr>
      <p:cViewPr varScale="1">
        <p:scale>
          <a:sx n="99" d="100"/>
          <a:sy n="99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ling, Sara" userId="dfddd7a4-6548-4ca2-a413-9fb890bf404c" providerId="ADAL" clId="{2CB0FB0D-AF73-4C38-BF8B-61ECB5F3E1EE}"/>
    <pc:docChg chg="modSld sldOrd">
      <pc:chgData name="Yingling, Sara" userId="dfddd7a4-6548-4ca2-a413-9fb890bf404c" providerId="ADAL" clId="{2CB0FB0D-AF73-4C38-BF8B-61ECB5F3E1EE}" dt="2024-10-01T15:38:15.717" v="87" actId="20577"/>
      <pc:docMkLst>
        <pc:docMk/>
      </pc:docMkLst>
      <pc:sldChg chg="ord">
        <pc:chgData name="Yingling, Sara" userId="dfddd7a4-6548-4ca2-a413-9fb890bf404c" providerId="ADAL" clId="{2CB0FB0D-AF73-4C38-BF8B-61ECB5F3E1EE}" dt="2024-10-01T15:34:27.192" v="49"/>
        <pc:sldMkLst>
          <pc:docMk/>
          <pc:sldMk cId="3486814279" sldId="257"/>
        </pc:sldMkLst>
      </pc:sldChg>
      <pc:sldChg chg="ord">
        <pc:chgData name="Yingling, Sara" userId="dfddd7a4-6548-4ca2-a413-9fb890bf404c" providerId="ADAL" clId="{2CB0FB0D-AF73-4C38-BF8B-61ECB5F3E1EE}" dt="2024-10-01T15:34:30.946" v="51"/>
        <pc:sldMkLst>
          <pc:docMk/>
          <pc:sldMk cId="3654682947" sldId="258"/>
        </pc:sldMkLst>
      </pc:sldChg>
      <pc:sldChg chg="modSp mod">
        <pc:chgData name="Yingling, Sara" userId="dfddd7a4-6548-4ca2-a413-9fb890bf404c" providerId="ADAL" clId="{2CB0FB0D-AF73-4C38-BF8B-61ECB5F3E1EE}" dt="2024-10-01T15:38:10.147" v="82" actId="20577"/>
        <pc:sldMkLst>
          <pc:docMk/>
          <pc:sldMk cId="1647246086" sldId="259"/>
        </pc:sldMkLst>
        <pc:spChg chg="mod">
          <ac:chgData name="Yingling, Sara" userId="dfddd7a4-6548-4ca2-a413-9fb890bf404c" providerId="ADAL" clId="{2CB0FB0D-AF73-4C38-BF8B-61ECB5F3E1EE}" dt="2024-10-01T15:38:10.147" v="82" actId="20577"/>
          <ac:spMkLst>
            <pc:docMk/>
            <pc:sldMk cId="1647246086" sldId="259"/>
            <ac:spMk id="2" creationId="{27C0D13D-CA4B-78F9-8B2B-FC74E29A9CA9}"/>
          </ac:spMkLst>
        </pc:spChg>
      </pc:sldChg>
      <pc:sldChg chg="modSp mod">
        <pc:chgData name="Yingling, Sara" userId="dfddd7a4-6548-4ca2-a413-9fb890bf404c" providerId="ADAL" clId="{2CB0FB0D-AF73-4C38-BF8B-61ECB5F3E1EE}" dt="2024-10-01T15:38:06.981" v="80" actId="20577"/>
        <pc:sldMkLst>
          <pc:docMk/>
          <pc:sldMk cId="3546792359" sldId="260"/>
        </pc:sldMkLst>
        <pc:spChg chg="mod">
          <ac:chgData name="Yingling, Sara" userId="dfddd7a4-6548-4ca2-a413-9fb890bf404c" providerId="ADAL" clId="{2CB0FB0D-AF73-4C38-BF8B-61ECB5F3E1EE}" dt="2024-10-01T15:38:06.981" v="80" actId="20577"/>
          <ac:spMkLst>
            <pc:docMk/>
            <pc:sldMk cId="3546792359" sldId="260"/>
            <ac:spMk id="2" creationId="{1A8E441E-E05F-1BE3-36D0-39B14DB16412}"/>
          </ac:spMkLst>
        </pc:spChg>
      </pc:sldChg>
      <pc:sldChg chg="modSp mod">
        <pc:chgData name="Yingling, Sara" userId="dfddd7a4-6548-4ca2-a413-9fb890bf404c" providerId="ADAL" clId="{2CB0FB0D-AF73-4C38-BF8B-61ECB5F3E1EE}" dt="2024-10-01T15:38:15.717" v="87" actId="20577"/>
        <pc:sldMkLst>
          <pc:docMk/>
          <pc:sldMk cId="0" sldId="261"/>
        </pc:sldMkLst>
        <pc:spChg chg="mod">
          <ac:chgData name="Yingling, Sara" userId="dfddd7a4-6548-4ca2-a413-9fb890bf404c" providerId="ADAL" clId="{2CB0FB0D-AF73-4C38-BF8B-61ECB5F3E1EE}" dt="2024-10-01T15:38:15.717" v="87" actId="20577"/>
          <ac:spMkLst>
            <pc:docMk/>
            <pc:sldMk cId="0" sldId="261"/>
            <ac:spMk id="15363" creationId="{00000000-0000-0000-0000-000000000000}"/>
          </ac:spMkLst>
        </pc:spChg>
      </pc:sldChg>
      <pc:sldChg chg="modSp mod">
        <pc:chgData name="Yingling, Sara" userId="dfddd7a4-6548-4ca2-a413-9fb890bf404c" providerId="ADAL" clId="{2CB0FB0D-AF73-4C38-BF8B-61ECB5F3E1EE}" dt="2024-10-01T15:32:48.479" v="26" actId="20577"/>
        <pc:sldMkLst>
          <pc:docMk/>
          <pc:sldMk cId="1995634291" sldId="263"/>
        </pc:sldMkLst>
        <pc:spChg chg="mod">
          <ac:chgData name="Yingling, Sara" userId="dfddd7a4-6548-4ca2-a413-9fb890bf404c" providerId="ADAL" clId="{2CB0FB0D-AF73-4C38-BF8B-61ECB5F3E1EE}" dt="2024-10-01T15:32:48.479" v="26" actId="20577"/>
          <ac:spMkLst>
            <pc:docMk/>
            <pc:sldMk cId="1995634291" sldId="263"/>
            <ac:spMk id="2" creationId="{0C0529C2-AD94-E2EE-06D0-A6A8D3055220}"/>
          </ac:spMkLst>
        </pc:spChg>
        <pc:graphicFrameChg chg="modGraphic">
          <ac:chgData name="Yingling, Sara" userId="dfddd7a4-6548-4ca2-a413-9fb890bf404c" providerId="ADAL" clId="{2CB0FB0D-AF73-4C38-BF8B-61ECB5F3E1EE}" dt="2024-10-01T15:32:42.567" v="24" actId="20577"/>
          <ac:graphicFrameMkLst>
            <pc:docMk/>
            <pc:sldMk cId="1995634291" sldId="263"/>
            <ac:graphicFrameMk id="6" creationId="{6FB1FBEE-CEA2-1AD4-FF81-12BEF52D4D78}"/>
          </ac:graphicFrameMkLst>
        </pc:graphicFrameChg>
      </pc:sldChg>
      <pc:sldChg chg="modSp mod">
        <pc:chgData name="Yingling, Sara" userId="dfddd7a4-6548-4ca2-a413-9fb890bf404c" providerId="ADAL" clId="{2CB0FB0D-AF73-4C38-BF8B-61ECB5F3E1EE}" dt="2024-10-01T15:33:44.363" v="37" actId="20577"/>
        <pc:sldMkLst>
          <pc:docMk/>
          <pc:sldMk cId="4159104822" sldId="264"/>
        </pc:sldMkLst>
        <pc:spChg chg="mod">
          <ac:chgData name="Yingling, Sara" userId="dfddd7a4-6548-4ca2-a413-9fb890bf404c" providerId="ADAL" clId="{2CB0FB0D-AF73-4C38-BF8B-61ECB5F3E1EE}" dt="2024-10-01T15:33:44.363" v="37" actId="20577"/>
          <ac:spMkLst>
            <pc:docMk/>
            <pc:sldMk cId="4159104822" sldId="264"/>
            <ac:spMk id="2" creationId="{CF5B46F0-F2F1-B48B-9621-5D1465E71CF1}"/>
          </ac:spMkLst>
        </pc:spChg>
        <pc:picChg chg="mod">
          <ac:chgData name="Yingling, Sara" userId="dfddd7a4-6548-4ca2-a413-9fb890bf404c" providerId="ADAL" clId="{2CB0FB0D-AF73-4C38-BF8B-61ECB5F3E1EE}" dt="2024-10-01T15:33:32.968" v="34" actId="1076"/>
          <ac:picMkLst>
            <pc:docMk/>
            <pc:sldMk cId="4159104822" sldId="264"/>
            <ac:picMk id="5" creationId="{548B9C17-1995-645B-6096-1BEA260B39E6}"/>
          </ac:picMkLst>
        </pc:picChg>
        <pc:picChg chg="mod">
          <ac:chgData name="Yingling, Sara" userId="dfddd7a4-6548-4ca2-a413-9fb890bf404c" providerId="ADAL" clId="{2CB0FB0D-AF73-4C38-BF8B-61ECB5F3E1EE}" dt="2024-10-01T15:33:38.652" v="35" actId="1076"/>
          <ac:picMkLst>
            <pc:docMk/>
            <pc:sldMk cId="4159104822" sldId="264"/>
            <ac:picMk id="7" creationId="{56C6DC0D-1175-BE1F-60AE-6EF8B4478A9D}"/>
          </ac:picMkLst>
        </pc:picChg>
      </pc:sldChg>
      <pc:sldChg chg="modSp mod">
        <pc:chgData name="Yingling, Sara" userId="dfddd7a4-6548-4ca2-a413-9fb890bf404c" providerId="ADAL" clId="{2CB0FB0D-AF73-4C38-BF8B-61ECB5F3E1EE}" dt="2024-10-01T15:34:14.061" v="47" actId="1076"/>
        <pc:sldMkLst>
          <pc:docMk/>
          <pc:sldMk cId="245473827" sldId="265"/>
        </pc:sldMkLst>
        <pc:spChg chg="mod">
          <ac:chgData name="Yingling, Sara" userId="dfddd7a4-6548-4ca2-a413-9fb890bf404c" providerId="ADAL" clId="{2CB0FB0D-AF73-4C38-BF8B-61ECB5F3E1EE}" dt="2024-10-01T15:33:56.999" v="40" actId="20577"/>
          <ac:spMkLst>
            <pc:docMk/>
            <pc:sldMk cId="245473827" sldId="265"/>
            <ac:spMk id="2" creationId="{49237664-67CC-A3E9-4136-179601E65CE7}"/>
          </ac:spMkLst>
        </pc:spChg>
        <pc:picChg chg="mod">
          <ac:chgData name="Yingling, Sara" userId="dfddd7a4-6548-4ca2-a413-9fb890bf404c" providerId="ADAL" clId="{2CB0FB0D-AF73-4C38-BF8B-61ECB5F3E1EE}" dt="2024-10-01T15:34:12.662" v="46" actId="1076"/>
          <ac:picMkLst>
            <pc:docMk/>
            <pc:sldMk cId="245473827" sldId="265"/>
            <ac:picMk id="8" creationId="{F6675E5A-F2D7-94B7-217B-5F202738F0E2}"/>
          </ac:picMkLst>
        </pc:picChg>
        <pc:picChg chg="mod">
          <ac:chgData name="Yingling, Sara" userId="dfddd7a4-6548-4ca2-a413-9fb890bf404c" providerId="ADAL" clId="{2CB0FB0D-AF73-4C38-BF8B-61ECB5F3E1EE}" dt="2024-10-01T15:34:14.061" v="47" actId="1076"/>
          <ac:picMkLst>
            <pc:docMk/>
            <pc:sldMk cId="245473827" sldId="265"/>
            <ac:picMk id="10" creationId="{E302B76E-23B6-C691-9D9B-6DBEE84EF8D3}"/>
          </ac:picMkLst>
        </pc:picChg>
      </pc:sldChg>
      <pc:sldChg chg="modSp mod">
        <pc:chgData name="Yingling, Sara" userId="dfddd7a4-6548-4ca2-a413-9fb890bf404c" providerId="ADAL" clId="{2CB0FB0D-AF73-4C38-BF8B-61ECB5F3E1EE}" dt="2024-10-01T15:31:55.007" v="8" actId="20577"/>
        <pc:sldMkLst>
          <pc:docMk/>
          <pc:sldMk cId="1553860720" sldId="276"/>
        </pc:sldMkLst>
        <pc:spChg chg="mod">
          <ac:chgData name="Yingling, Sara" userId="dfddd7a4-6548-4ca2-a413-9fb890bf404c" providerId="ADAL" clId="{2CB0FB0D-AF73-4C38-BF8B-61ECB5F3E1EE}" dt="2024-10-01T15:31:42.433" v="1" actId="20577"/>
          <ac:spMkLst>
            <pc:docMk/>
            <pc:sldMk cId="1553860720" sldId="276"/>
            <ac:spMk id="2" creationId="{35576762-3A1D-9E0B-58E2-03F75DD767B4}"/>
          </ac:spMkLst>
        </pc:spChg>
        <pc:spChg chg="mod">
          <ac:chgData name="Yingling, Sara" userId="dfddd7a4-6548-4ca2-a413-9fb890bf404c" providerId="ADAL" clId="{2CB0FB0D-AF73-4C38-BF8B-61ECB5F3E1EE}" dt="2024-10-01T15:31:55.007" v="8" actId="20577"/>
          <ac:spMkLst>
            <pc:docMk/>
            <pc:sldMk cId="1553860720" sldId="276"/>
            <ac:spMk id="3" creationId="{E04A39F5-DB9C-3D28-6333-4F8E46100E05}"/>
          </ac:spMkLst>
        </pc:spChg>
      </pc:sldChg>
      <pc:sldChg chg="modSp mod">
        <pc:chgData name="Yingling, Sara" userId="dfddd7a4-6548-4ca2-a413-9fb890bf404c" providerId="ADAL" clId="{2CB0FB0D-AF73-4C38-BF8B-61ECB5F3E1EE}" dt="2024-10-01T15:32:03.069" v="10" actId="20577"/>
        <pc:sldMkLst>
          <pc:docMk/>
          <pc:sldMk cId="2029893640" sldId="277"/>
        </pc:sldMkLst>
        <pc:spChg chg="mod">
          <ac:chgData name="Yingling, Sara" userId="dfddd7a4-6548-4ca2-a413-9fb890bf404c" providerId="ADAL" clId="{2CB0FB0D-AF73-4C38-BF8B-61ECB5F3E1EE}" dt="2024-10-01T15:32:03.069" v="10" actId="20577"/>
          <ac:spMkLst>
            <pc:docMk/>
            <pc:sldMk cId="2029893640" sldId="277"/>
            <ac:spMk id="2" creationId="{9E61D956-66E3-F2D1-6C50-5C8A7BBDE5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DA34-0399-40C4-82C9-D51CD01CDAEF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CB2E-77E3-46AE-9B8E-51E8B5060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NMP Powerpoint 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5634038"/>
            <a:ext cx="1635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048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CBD5-2E80-4815-9802-3A05D2E2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I-210+c_hires meter-gif.gif"/>
          <p:cNvPicPr>
            <a:picLocks noChangeAspect="1"/>
          </p:cNvPicPr>
          <p:nvPr userDrawn="1"/>
        </p:nvPicPr>
        <p:blipFill>
          <a:blip r:embed="rId3" cstate="print"/>
          <a:srcRect t="8824" r="8633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2F-57BB-4649-902F-CE48577F7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781800" y="5867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177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177800">
            <a:solidFill>
              <a:srgbClr val="FEB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0860774 digital numbers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00860774 digital numbers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405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0860774 digital numbers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4495800"/>
            <a:ext cx="5349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3987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638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399"/>
            <a:ext cx="8382000" cy="1219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543800" cy="762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8ABAB3-6E26-47A8-A5E7-01FFF7EB9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pitchFamily="34" charset="0"/>
                <a:cs typeface="Arial" pitchFamily="34" charset="0"/>
              </a:rPr>
              <a:t>TNMP REP Meeting</a:t>
            </a:r>
            <a:endParaRPr lang="en-US" sz="3200" b="1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Sara Yingling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TNMP Communications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1CB6-A420-79FD-CAD8-3BE58A61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61" y="1706587"/>
            <a:ext cx="6733133" cy="501104"/>
          </a:xfrm>
        </p:spPr>
        <p:txBody>
          <a:bodyPr/>
          <a:lstStyle/>
          <a:p>
            <a:pPr algn="ctr"/>
            <a:r>
              <a:rPr lang="en-US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Projected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25CF9-F23A-00AD-69B1-30DED608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92" y="2360735"/>
            <a:ext cx="7019543" cy="335426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700" b="1" dirty="0">
                <a:latin typeface="Aptos Display" panose="020B0004020202020204" pitchFamily="34" charset="0"/>
              </a:rPr>
              <a:t>Aug 12 - Aug 23 	</a:t>
            </a:r>
            <a:r>
              <a:rPr lang="en-US" sz="3700" dirty="0">
                <a:latin typeface="Aptos Display" panose="020B0004020202020204" pitchFamily="34" charset="0"/>
              </a:rPr>
              <a:t>Information architecture, final requirements clarification	</a:t>
            </a:r>
            <a:r>
              <a:rPr lang="en-US" sz="3700" b="1" dirty="0">
                <a:latin typeface="Aptos Display" panose="020B0004020202020204" pitchFamily="34" charset="0"/>
              </a:rPr>
              <a:t>Completed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700" b="1" dirty="0">
                <a:latin typeface="Aptos Display" panose="020B0004020202020204" pitchFamily="34" charset="0"/>
              </a:rPr>
              <a:t>Aug 12 - Aug 16 </a:t>
            </a:r>
            <a:r>
              <a:rPr lang="en-US" sz="3700" dirty="0">
                <a:latin typeface="Aptos Display" panose="020B0004020202020204" pitchFamily="34" charset="0"/>
              </a:rPr>
              <a:t>	Initial development site and dev pipeline creation,	</a:t>
            </a:r>
            <a:r>
              <a:rPr lang="en-US" sz="3700" b="1" dirty="0">
                <a:latin typeface="Aptos Display" panose="020B0004020202020204" pitchFamily="34" charset="0"/>
              </a:rPr>
              <a:t>Completed</a:t>
            </a:r>
            <a:br>
              <a:rPr lang="en-US" sz="3700" dirty="0">
                <a:latin typeface="Aptos Display" panose="020B0004020202020204" pitchFamily="34" charset="0"/>
              </a:rPr>
            </a:br>
            <a:r>
              <a:rPr lang="en-US" sz="3700" dirty="0">
                <a:latin typeface="Aptos Display" panose="020B0004020202020204" pitchFamily="34" charset="0"/>
              </a:rPr>
              <a:t>		    initial modules and configuration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700" b="1" dirty="0">
                <a:latin typeface="Aptos Display" panose="020B0004020202020204" pitchFamily="34" charset="0"/>
              </a:rPr>
              <a:t>Aug 19 - Aug 30 </a:t>
            </a:r>
            <a:r>
              <a:rPr lang="en-US" sz="3700" dirty="0">
                <a:latin typeface="Aptos Display" panose="020B0004020202020204" pitchFamily="34" charset="0"/>
              </a:rPr>
              <a:t>	Content migration (raw, as is)			</a:t>
            </a:r>
            <a:r>
              <a:rPr lang="en-US" sz="3700" b="1" dirty="0">
                <a:latin typeface="Aptos Display" panose="020B0004020202020204" pitchFamily="34" charset="0"/>
              </a:rPr>
              <a:t>Completed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700" b="1" dirty="0">
                <a:latin typeface="Aptos Display" panose="020B0004020202020204" pitchFamily="34" charset="0"/>
              </a:rPr>
              <a:t>Aug 26 - Sep 6 </a:t>
            </a:r>
            <a:r>
              <a:rPr lang="en-US" sz="3700" dirty="0">
                <a:latin typeface="Aptos Display" panose="020B0004020202020204" pitchFamily="34" charset="0"/>
              </a:rPr>
              <a:t>	Wire-framing / lo-fidelity design of major page styles,	</a:t>
            </a:r>
            <a:r>
              <a:rPr lang="en-US" sz="3700" b="1" dirty="0">
                <a:latin typeface="Aptos Display" panose="020B0004020202020204" pitchFamily="34" charset="0"/>
              </a:rPr>
              <a:t>Completed</a:t>
            </a:r>
            <a:br>
              <a:rPr lang="en-US" sz="3700" dirty="0">
                <a:latin typeface="Aptos Display" panose="020B0004020202020204" pitchFamily="34" charset="0"/>
              </a:rPr>
            </a:br>
            <a:r>
              <a:rPr lang="en-US" sz="3700" dirty="0">
                <a:latin typeface="Aptos Display" panose="020B0004020202020204" pitchFamily="34" charset="0"/>
              </a:rPr>
              <a:t>		   mobile and desktop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700" b="1" dirty="0">
                <a:latin typeface="Aptos Display" panose="020B0004020202020204" pitchFamily="34" charset="0"/>
              </a:rPr>
              <a:t>Sep 9 - Sep 27 </a:t>
            </a:r>
            <a:r>
              <a:rPr lang="en-US" sz="3700" dirty="0">
                <a:latin typeface="Aptos Display" panose="020B0004020202020204" pitchFamily="34" charset="0"/>
              </a:rPr>
              <a:t>	High-fidelity design, mobile and desktop (first pass)	</a:t>
            </a:r>
            <a:r>
              <a:rPr lang="en-US" sz="3700" b="1" dirty="0">
                <a:latin typeface="Aptos Display" panose="020B0004020202020204" pitchFamily="34" charset="0"/>
              </a:rPr>
              <a:t>In Progress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700" b="1" dirty="0">
                <a:latin typeface="Aptos Display" panose="020B0004020202020204" pitchFamily="34" charset="0"/>
              </a:rPr>
              <a:t>Sep 30 - Oct 12 </a:t>
            </a:r>
            <a:r>
              <a:rPr lang="en-US" sz="3700" dirty="0">
                <a:latin typeface="Aptos Display" panose="020B0004020202020204" pitchFamily="34" charset="0"/>
              </a:rPr>
              <a:t>	Design review, revisions, first mobile then desktop 	</a:t>
            </a:r>
            <a:r>
              <a:rPr lang="en-US" sz="3700" b="1" dirty="0">
                <a:latin typeface="Aptos Display" panose="020B0004020202020204" pitchFamily="34" charset="0"/>
              </a:rPr>
              <a:t>On Schedule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700" b="1" dirty="0">
                <a:solidFill>
                  <a:srgbClr val="3C3D3C"/>
                </a:solidFill>
                <a:latin typeface="Aptos Display" panose="020B0004020202020204" pitchFamily="34" charset="0"/>
              </a:rPr>
              <a:t>Aug 26 - Dec 6 </a:t>
            </a:r>
            <a:r>
              <a:rPr lang="en-US" sz="3700" dirty="0">
                <a:solidFill>
                  <a:srgbClr val="3C3D3C"/>
                </a:solidFill>
                <a:latin typeface="Aptos Display" panose="020B0004020202020204" pitchFamily="34" charset="0"/>
              </a:rPr>
              <a:t>	Site functionality / individual page development	</a:t>
            </a:r>
            <a:r>
              <a:rPr lang="en-US" sz="3700" b="1" dirty="0">
                <a:solidFill>
                  <a:srgbClr val="3C3D3C"/>
                </a:solidFill>
                <a:latin typeface="Aptos Display" panose="020B0004020202020204" pitchFamily="34" charset="0"/>
              </a:rPr>
              <a:t>In Progress</a:t>
            </a:r>
            <a:endParaRPr lang="en-US" sz="3700" b="1" dirty="0">
              <a:latin typeface="Aptos Display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681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37BB9-CCFF-A90E-8F84-BDD4BDCE9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AA78-D45F-2065-116E-EB674D75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61" y="1706587"/>
            <a:ext cx="6733133" cy="501104"/>
          </a:xfrm>
        </p:spPr>
        <p:txBody>
          <a:bodyPr/>
          <a:lstStyle/>
          <a:p>
            <a:pPr algn="ctr"/>
            <a:r>
              <a:rPr lang="en-US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Projected Timeline (</a:t>
            </a:r>
            <a:r>
              <a:rPr lang="en-US" spc="225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</a:t>
            </a:r>
            <a:r>
              <a:rPr lang="en-US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8101-4694-EBE5-77F2-27FC02F7A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92" y="2360735"/>
            <a:ext cx="7019543" cy="343046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Oct 7 - Nov 1 </a:t>
            </a:r>
            <a: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  <a:t>		Theming – mobile			</a:t>
            </a: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In Progress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Nov 4 - Dec 6 </a:t>
            </a:r>
            <a: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  <a:t>		Theming – desktop			</a:t>
            </a: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Planned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Oct / Nov</a:t>
            </a:r>
            <a: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  <a:t>		Security requests, Microsoft Authenticator support	</a:t>
            </a: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Added, Planned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  <a:t>	(Testing / Review / Rework : ongoing from when site pages are ready for review)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Dec 9 </a:t>
            </a:r>
            <a: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  <a:t>		Alpha (general idea of site is complete, theming and most	</a:t>
            </a: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Planned</a:t>
            </a:r>
            <a:b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</a:br>
            <a: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  <a:t>		     pages are complete, some work still ongoing)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Jan 13 </a:t>
            </a:r>
            <a: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  <a:t>		Beta (site in final form, just doing final testing, tweaks, and	</a:t>
            </a: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Planned</a:t>
            </a:r>
            <a:b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</a:br>
            <a: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  <a:t>		    platform updates)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Jan 29 </a:t>
            </a:r>
            <a:r>
              <a:rPr lang="en-US" sz="1500" dirty="0">
                <a:solidFill>
                  <a:srgbClr val="3C3D3C"/>
                </a:solidFill>
                <a:latin typeface="Aptos Display" panose="020B0004020202020204" pitchFamily="34" charset="0"/>
              </a:rPr>
              <a:t>		Release				</a:t>
            </a:r>
            <a:r>
              <a:rPr lang="en-US" sz="1500" b="1" dirty="0">
                <a:solidFill>
                  <a:srgbClr val="3C3D3C"/>
                </a:solidFill>
                <a:latin typeface="Aptos Display" panose="020B0004020202020204" pitchFamily="34" charset="0"/>
              </a:rPr>
              <a:t>On Time</a:t>
            </a:r>
          </a:p>
          <a:p>
            <a:pPr marL="0" indent="0">
              <a:buNone/>
            </a:pPr>
            <a:endParaRPr lang="en-US" sz="1200" b="1" dirty="0">
              <a:solidFill>
                <a:srgbClr val="3C3D3C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en-US" sz="1200" b="1" dirty="0">
              <a:solidFill>
                <a:srgbClr val="3C3D3C"/>
              </a:solidFill>
              <a:latin typeface="Aptos Display" panose="020B0004020202020204" pitchFamily="34" charset="0"/>
            </a:endParaRPr>
          </a:p>
          <a:p>
            <a:pPr marL="0" indent="0" algn="ctr">
              <a:buNone/>
            </a:pPr>
            <a:r>
              <a:rPr lang="en-US" sz="1125" b="1" dirty="0">
                <a:solidFill>
                  <a:srgbClr val="C00000"/>
                </a:solidFill>
              </a:rPr>
              <a:t>Website Development is currently on-time and on-budget.</a:t>
            </a:r>
          </a:p>
        </p:txBody>
      </p:sp>
    </p:spTree>
    <p:extLst>
      <p:ext uri="{BB962C8B-B14F-4D97-AF65-F5344CB8AC3E}">
        <p14:creationId xmlns:p14="http://schemas.microsoft.com/office/powerpoint/2010/main" val="365468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352A-8566-1839-77F3-19174A28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TNMP Website Redesign</a:t>
            </a:r>
            <a:endParaRPr lang="en-US" dirty="0"/>
          </a:p>
        </p:txBody>
      </p:sp>
      <p:pic>
        <p:nvPicPr>
          <p:cNvPr id="5" name="Content Placeholder 4" descr="Network connection abstract against a white background">
            <a:extLst>
              <a:ext uri="{FF2B5EF4-FFF2-40B4-BE49-F238E27FC236}">
                <a16:creationId xmlns:a16="http://schemas.microsoft.com/office/drawing/2014/main" id="{BD68D146-3F6E-CB10-EB62-2A87BC40A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240" r="54047" b="-1"/>
          <a:stretch/>
        </p:blipFill>
        <p:spPr>
          <a:xfrm>
            <a:off x="6248400" y="1752600"/>
            <a:ext cx="2476394" cy="44958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2F11EB1-6F15-824E-84D1-A2EC8EC8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788444"/>
            <a:ext cx="3424054" cy="424151"/>
          </a:xfrm>
          <a:prstGeom prst="rect">
            <a:avLst/>
          </a:prstGeom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A07044B0-AC56-4F9A-5213-8DFCFA8E1EF4}"/>
              </a:ext>
            </a:extLst>
          </p:cNvPr>
          <p:cNvSpPr txBox="1">
            <a:spLocks/>
          </p:cNvSpPr>
          <p:nvPr/>
        </p:nvSpPr>
        <p:spPr bwMode="auto">
          <a:xfrm>
            <a:off x="419206" y="2460379"/>
            <a:ext cx="5676794" cy="6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Project Status – Sept 25, 2024</a:t>
            </a:r>
          </a:p>
        </p:txBody>
      </p:sp>
    </p:spTree>
    <p:extLst>
      <p:ext uri="{BB962C8B-B14F-4D97-AF65-F5344CB8AC3E}">
        <p14:creationId xmlns:p14="http://schemas.microsoft.com/office/powerpoint/2010/main" val="166792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D13D-CA4B-78F9-8B2B-FC74E29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14" y="1727689"/>
            <a:ext cx="6733133" cy="481763"/>
          </a:xfrm>
        </p:spPr>
        <p:txBody>
          <a:bodyPr/>
          <a:lstStyle/>
          <a:p>
            <a:pPr algn="ctr"/>
            <a:r>
              <a:rPr lang="en-US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9909E-6ACC-8E75-971E-008A8AC3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333" y="2671979"/>
            <a:ext cx="6824354" cy="24055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3C3D3C"/>
                </a:solidFill>
                <a:effectLst/>
                <a:latin typeface="Aptos Display" panose="020B0004020202020204" pitchFamily="34" charset="0"/>
                <a:ea typeface="Gungsuh" panose="020B0503020000020004" pitchFamily="18" charset="-127"/>
              </a:rPr>
              <a:t>Make website user-friendly/easier to use</a:t>
            </a:r>
          </a:p>
          <a:p>
            <a:r>
              <a:rPr lang="en-US" sz="2000" dirty="0">
                <a:solidFill>
                  <a:srgbClr val="3C3D3C"/>
                </a:solidFill>
                <a:effectLst/>
                <a:latin typeface="Aptos Display" panose="020B0004020202020204" pitchFamily="34" charset="0"/>
                <a:ea typeface="Gungsuh" panose="020B0503020000020004" pitchFamily="18" charset="-127"/>
              </a:rPr>
              <a:t>Eliminate redundancy</a:t>
            </a:r>
          </a:p>
          <a:p>
            <a:r>
              <a:rPr lang="en-US" sz="2000" dirty="0">
                <a:solidFill>
                  <a:srgbClr val="3C3D3C"/>
                </a:solidFill>
                <a:latin typeface="Aptos Display" panose="020B0004020202020204" pitchFamily="34" charset="0"/>
                <a:ea typeface="Gungsuh" panose="020B0503020000020004" pitchFamily="18" charset="-127"/>
              </a:rPr>
              <a:t>Help users find important information quickly</a:t>
            </a:r>
          </a:p>
          <a:p>
            <a:r>
              <a:rPr lang="en-US" sz="2000" dirty="0">
                <a:solidFill>
                  <a:srgbClr val="3C3D3C"/>
                </a:solidFill>
                <a:effectLst/>
                <a:latin typeface="Aptos Display" panose="020B0004020202020204" pitchFamily="34" charset="0"/>
                <a:ea typeface="Gungsuh" panose="020B0503020000020004" pitchFamily="18" charset="-127"/>
              </a:rPr>
              <a:t>Make website ADA compliant</a:t>
            </a:r>
          </a:p>
          <a:p>
            <a:r>
              <a:rPr lang="en-US" sz="2000" dirty="0">
                <a:solidFill>
                  <a:srgbClr val="3C3D3C"/>
                </a:solidFill>
                <a:effectLst/>
                <a:latin typeface="Aptos Display" panose="020B0004020202020204" pitchFamily="34" charset="0"/>
                <a:ea typeface="Gungsuh" panose="020B0503020000020004" pitchFamily="18" charset="-127"/>
              </a:rPr>
              <a:t>Combine </a:t>
            </a:r>
            <a:r>
              <a:rPr lang="en-US" sz="2000" dirty="0" err="1">
                <a:solidFill>
                  <a:srgbClr val="3C3D3C"/>
                </a:solidFill>
                <a:effectLst/>
                <a:latin typeface="Aptos Display" panose="020B0004020202020204" pitchFamily="34" charset="0"/>
                <a:ea typeface="Gungsuh" panose="020B0503020000020004" pitchFamily="18" charset="-127"/>
              </a:rPr>
              <a:t>TNMP.com</a:t>
            </a:r>
            <a:r>
              <a:rPr lang="en-US" sz="2000" dirty="0">
                <a:solidFill>
                  <a:srgbClr val="3C3D3C"/>
                </a:solidFill>
                <a:effectLst/>
                <a:latin typeface="Aptos Display" panose="020B0004020202020204" pitchFamily="34" charset="0"/>
                <a:ea typeface="Gungsuh" panose="020B0503020000020004" pitchFamily="18" charset="-127"/>
              </a:rPr>
              <a:t> with TNMP Energy Efficiency website</a:t>
            </a:r>
          </a:p>
          <a:p>
            <a:r>
              <a:rPr lang="en-US" sz="2000" dirty="0">
                <a:solidFill>
                  <a:srgbClr val="3C3D3C"/>
                </a:solidFill>
                <a:latin typeface="Aptos Display" panose="020B0004020202020204" pitchFamily="34" charset="0"/>
                <a:ea typeface="Gungsuh" panose="020B0503020000020004" pitchFamily="18" charset="-127"/>
              </a:rPr>
              <a:t>Excellent support for mobile devices</a:t>
            </a:r>
            <a:endParaRPr lang="en-US" sz="2000" dirty="0">
              <a:solidFill>
                <a:srgbClr val="3C3D3C"/>
              </a:solidFill>
              <a:effectLst/>
              <a:latin typeface="Aptos Display" panose="020B0004020202020204" pitchFamily="34" charset="0"/>
              <a:ea typeface="Gungsuh" panose="020B0503020000020004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724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E76D0-1059-8F75-B4BC-D2D0D2AD0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441E-E05F-1BE3-36D0-39B14DB1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14" y="1727689"/>
            <a:ext cx="6733133" cy="481763"/>
          </a:xfrm>
        </p:spPr>
        <p:txBody>
          <a:bodyPr/>
          <a:lstStyle/>
          <a:p>
            <a:pPr algn="ctr"/>
            <a:r>
              <a:rPr lang="en-US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54C0-B205-EB0E-A325-4DB5FA754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333" y="2671979"/>
            <a:ext cx="6824354" cy="24055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“What must the primary audience be able to find / do quickly and easily ?”</a:t>
            </a:r>
            <a:b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</a:br>
            <a:endParaRPr lang="en-US" sz="3600" dirty="0">
              <a:solidFill>
                <a:srgbClr val="3C3D3C"/>
              </a:solidFill>
              <a:effectLst/>
              <a:latin typeface="Aptos Display" panose="020B0004020202020204" pitchFamily="34" charset="0"/>
            </a:endParaRPr>
          </a:p>
          <a:p>
            <a:pPr lvl="1"/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Find TNMP’s outage map to report outages</a:t>
            </a:r>
          </a:p>
          <a:p>
            <a:pPr lvl="1"/>
            <a:r>
              <a:rPr lang="en-US" sz="3600" dirty="0">
                <a:solidFill>
                  <a:srgbClr val="3C3D3C"/>
                </a:solidFill>
                <a:latin typeface="Aptos Display" panose="020B0004020202020204" pitchFamily="34" charset="0"/>
              </a:rPr>
              <a:t>R</a:t>
            </a:r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eport on streetlight issues</a:t>
            </a:r>
          </a:p>
          <a:p>
            <a:pPr lvl="1"/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REP </a:t>
            </a:r>
            <a:r>
              <a:rPr lang="en-US" sz="3600" dirty="0">
                <a:solidFill>
                  <a:srgbClr val="3C3D3C"/>
                </a:solidFill>
                <a:latin typeface="Aptos Display" panose="020B0004020202020204" pitchFamily="34" charset="0"/>
              </a:rPr>
              <a:t>&amp; </a:t>
            </a:r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commercial customers information</a:t>
            </a:r>
          </a:p>
          <a:p>
            <a:pPr lvl="1"/>
            <a:r>
              <a:rPr lang="en-US" sz="3600" dirty="0">
                <a:solidFill>
                  <a:srgbClr val="3C3D3C"/>
                </a:solidFill>
                <a:latin typeface="Aptos Display" panose="020B0004020202020204" pitchFamily="34" charset="0"/>
              </a:rPr>
              <a:t>Learn about v</a:t>
            </a:r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egetation management</a:t>
            </a:r>
          </a:p>
          <a:p>
            <a:pPr lvl="1"/>
            <a:r>
              <a:rPr lang="en-US" sz="3600" dirty="0">
                <a:solidFill>
                  <a:srgbClr val="3C3D3C"/>
                </a:solidFill>
                <a:latin typeface="Aptos Display" panose="020B0004020202020204" pitchFamily="34" charset="0"/>
              </a:rPr>
              <a:t>Learn about </a:t>
            </a:r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energy efficiency and options</a:t>
            </a:r>
          </a:p>
          <a:p>
            <a:endParaRPr lang="en-US" dirty="0">
              <a:solidFill>
                <a:srgbClr val="3C3D3C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9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8A207-9636-943F-6594-CBC34712F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6762-3A1D-9E0B-58E2-03F75DD7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14" y="1727689"/>
            <a:ext cx="6733133" cy="481763"/>
          </a:xfrm>
        </p:spPr>
        <p:txBody>
          <a:bodyPr/>
          <a:lstStyle/>
          <a:p>
            <a:pPr algn="ctr"/>
            <a:r>
              <a:rPr lang="en-US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A39F5-DB9C-3D28-6333-4F8E46100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333" y="2671979"/>
            <a:ext cx="6824354" cy="32716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Current </a:t>
            </a:r>
            <a:r>
              <a:rPr lang="en-US" sz="3600" dirty="0">
                <a:solidFill>
                  <a:srgbClr val="3C3D3C"/>
                </a:solidFill>
                <a:latin typeface="Aptos Display" panose="020B0004020202020204" pitchFamily="34" charset="0"/>
              </a:rPr>
              <a:t>S</a:t>
            </a:r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ite </a:t>
            </a:r>
            <a:r>
              <a:rPr lang="en-US" sz="3600" dirty="0">
                <a:solidFill>
                  <a:srgbClr val="3C3D3C"/>
                </a:solidFill>
                <a:latin typeface="Aptos Display" panose="020B0004020202020204" pitchFamily="34" charset="0"/>
              </a:rPr>
              <a:t>P</a:t>
            </a:r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roblems</a:t>
            </a:r>
            <a:r>
              <a:rPr lang="en-US" sz="3600" dirty="0">
                <a:solidFill>
                  <a:srgbClr val="3C3D3C"/>
                </a:solidFill>
                <a:latin typeface="Aptos Display" panose="020B0004020202020204" pitchFamily="34" charset="0"/>
              </a:rPr>
              <a:t>:</a:t>
            </a:r>
            <a:b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</a:br>
            <a:endParaRPr lang="en-US" sz="3600" dirty="0">
              <a:solidFill>
                <a:srgbClr val="3C3D3C"/>
              </a:solidFill>
              <a:effectLst/>
              <a:latin typeface="Aptos Display" panose="020B0004020202020204" pitchFamily="34" charset="0"/>
            </a:endParaRPr>
          </a:p>
          <a:p>
            <a:pPr lvl="1"/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We hear customer complaints on social media about difficulty reporting outages or streetlight issues.</a:t>
            </a:r>
          </a:p>
          <a:p>
            <a:pPr lvl="1"/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Cities, elected officials, and OEM staff feel the site is frustrating to use (as an end-user) due to a multitude of clicking.</a:t>
            </a:r>
          </a:p>
          <a:p>
            <a:pPr lvl="1"/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“It’s like going down a rabbit hole to find what you are needing.”</a:t>
            </a:r>
          </a:p>
          <a:p>
            <a:pPr lvl="1"/>
            <a:r>
              <a:rPr lang="en-US" sz="3600" dirty="0">
                <a:solidFill>
                  <a:srgbClr val="3C3D3C"/>
                </a:solidFill>
                <a:effectLst/>
                <a:latin typeface="Aptos Display" panose="020B0004020202020204" pitchFamily="34" charset="0"/>
              </a:rPr>
              <a:t>Outdated and needs to be user-friendly like our competitors’ sites.</a:t>
            </a:r>
          </a:p>
          <a:p>
            <a:endParaRPr lang="en-US" dirty="0">
              <a:solidFill>
                <a:srgbClr val="3C3D3C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6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6BBE3-A121-4748-B1D3-D573CEF46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D956-66E3-F2D1-6C50-5C8A7BBD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14" y="1727689"/>
            <a:ext cx="6733133" cy="481763"/>
          </a:xfrm>
        </p:spPr>
        <p:txBody>
          <a:bodyPr/>
          <a:lstStyle/>
          <a:p>
            <a:r>
              <a:rPr lang="en-US" b="0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Site Analytics – Device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7D75-90C2-E731-EF9D-D094E93E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536" y="2438400"/>
            <a:ext cx="6824354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3C3D3C"/>
                </a:solidFill>
                <a:effectLst/>
                <a:latin typeface="Aptos Display" panose="020B0004020202020204" pitchFamily="34" charset="0"/>
                <a:cs typeface="Gill Sans" panose="020B0502020104020203" pitchFamily="34" charset="-79"/>
              </a:rPr>
              <a:t>Upshot</a:t>
            </a:r>
            <a:r>
              <a:rPr lang="en-US" sz="2000" dirty="0">
                <a:solidFill>
                  <a:srgbClr val="3C3D3C"/>
                </a:solidFill>
                <a:effectLst/>
                <a:latin typeface="Aptos Display" panose="020B0004020202020204" pitchFamily="34" charset="0"/>
                <a:cs typeface="Gill Sans" panose="020B0502020104020203" pitchFamily="34" charset="-79"/>
              </a:rPr>
              <a:t>: site is viewed on a mobile device 3 times out of 4, so emphasis should be on mobile design and usability</a:t>
            </a:r>
          </a:p>
          <a:p>
            <a:pPr marL="0" indent="0">
              <a:buNone/>
            </a:pPr>
            <a:endParaRPr lang="en-US" sz="2000" i="1" dirty="0">
              <a:solidFill>
                <a:srgbClr val="3C3D3C"/>
              </a:solidFill>
              <a:effectLst/>
              <a:latin typeface="Aptos Display" panose="020B0004020202020204" pitchFamily="34" charset="0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2000" i="1" dirty="0">
              <a:solidFill>
                <a:srgbClr val="3C3D3C"/>
              </a:solidFill>
              <a:latin typeface="Aptos Display" panose="020B0004020202020204" pitchFamily="34" charset="0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2000" i="1" dirty="0">
              <a:solidFill>
                <a:srgbClr val="3C3D3C"/>
              </a:solidFill>
              <a:effectLst/>
              <a:latin typeface="Aptos Display" panose="020B0004020202020204" pitchFamily="34" charset="0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2000" i="1" dirty="0">
              <a:solidFill>
                <a:srgbClr val="3C3D3C"/>
              </a:solidFill>
              <a:latin typeface="Aptos Display" panose="020B0004020202020204" pitchFamily="34" charset="0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2000" i="1" dirty="0">
              <a:solidFill>
                <a:srgbClr val="3C3D3C"/>
              </a:solidFill>
              <a:effectLst/>
              <a:latin typeface="Aptos Display" panose="020B0004020202020204" pitchFamily="34" charset="0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2000" i="1" dirty="0">
              <a:solidFill>
                <a:srgbClr val="3C3D3C"/>
              </a:solidFill>
              <a:latin typeface="Aptos Display" panose="020B0004020202020204" pitchFamily="34" charset="0"/>
              <a:cs typeface="Gill Sans" panose="020B0502020104020203" pitchFamily="34" charset="-79"/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3C3D3C"/>
                </a:solidFill>
                <a:effectLst/>
                <a:latin typeface="Aptos Display" panose="020B0004020202020204" pitchFamily="34" charset="0"/>
                <a:cs typeface="Gill Sans" panose="020B0502020104020203" pitchFamily="34" charset="-79"/>
              </a:rPr>
              <a:t>Data from the current site from the past 12 months</a:t>
            </a:r>
          </a:p>
          <a:p>
            <a:endParaRPr lang="en-US" sz="20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US" sz="2000" dirty="0">
              <a:solidFill>
                <a:srgbClr val="3C3D3C"/>
              </a:solidFill>
              <a:effectLst/>
              <a:latin typeface="Aptos Display" panose="020B00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F9B25C-9C4C-093A-9889-6A5EF3716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80036"/>
              </p:ext>
            </p:extLst>
          </p:nvPr>
        </p:nvGraphicFramePr>
        <p:xfrm>
          <a:off x="1524001" y="3581400"/>
          <a:ext cx="5476434" cy="1295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25478">
                  <a:extLst>
                    <a:ext uri="{9D8B030D-6E8A-4147-A177-3AD203B41FA5}">
                      <a16:colId xmlns:a16="http://schemas.microsoft.com/office/drawing/2014/main" val="1270506745"/>
                    </a:ext>
                  </a:extLst>
                </a:gridCol>
                <a:gridCol w="1825478">
                  <a:extLst>
                    <a:ext uri="{9D8B030D-6E8A-4147-A177-3AD203B41FA5}">
                      <a16:colId xmlns:a16="http://schemas.microsoft.com/office/drawing/2014/main" val="4109265381"/>
                    </a:ext>
                  </a:extLst>
                </a:gridCol>
                <a:gridCol w="1825478">
                  <a:extLst>
                    <a:ext uri="{9D8B030D-6E8A-4147-A177-3AD203B41FA5}">
                      <a16:colId xmlns:a16="http://schemas.microsoft.com/office/drawing/2014/main" val="111467805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Platform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Users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3024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Mobile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219,626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223516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Desktop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76,424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308283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Tablet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2,996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1861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9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968D7-3A3B-8FC1-DDB3-45DFE225C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29C2-AD94-E2EE-06D0-A6A8D305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14" y="1727689"/>
            <a:ext cx="6733133" cy="481763"/>
          </a:xfrm>
        </p:spPr>
        <p:txBody>
          <a:bodyPr/>
          <a:lstStyle/>
          <a:p>
            <a:pPr algn="ctr"/>
            <a:r>
              <a:rPr lang="en-US" b="0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Site Analytics –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08036-F3E2-B174-8C6B-7FE2E9C4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536" y="2438400"/>
            <a:ext cx="6824354" cy="3581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C3D3C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Upshot</a:t>
            </a:r>
            <a:r>
              <a:rPr lang="en-US" dirty="0">
                <a:solidFill>
                  <a:srgbClr val="3C3D3C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: Power Outage pages are far and away the most popular pages</a:t>
            </a:r>
            <a:r>
              <a:rPr lang="en-US" dirty="0">
                <a:solidFill>
                  <a:srgbClr val="3C3D3C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dirty="0">
                <a:solidFill>
                  <a:srgbClr val="3C3D3C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and the Contact Us page is too confusing</a:t>
            </a:r>
          </a:p>
          <a:p>
            <a:pPr marL="0" indent="0">
              <a:buNone/>
            </a:pPr>
            <a:endParaRPr lang="en-US" i="1" dirty="0">
              <a:solidFill>
                <a:srgbClr val="3C3D3C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i="1" dirty="0">
              <a:solidFill>
                <a:srgbClr val="3C3D3C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i="1" dirty="0">
              <a:solidFill>
                <a:srgbClr val="3C3D3C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i="1" dirty="0">
              <a:solidFill>
                <a:srgbClr val="3C3D3C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i="1" dirty="0">
              <a:solidFill>
                <a:srgbClr val="3C3D3C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1700" i="1" dirty="0">
              <a:solidFill>
                <a:srgbClr val="3C3D3C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1700" i="1" dirty="0">
              <a:solidFill>
                <a:srgbClr val="3C3D3C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1700" i="1" dirty="0">
              <a:solidFill>
                <a:srgbClr val="3C3D3C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1700" i="1" dirty="0">
              <a:solidFill>
                <a:srgbClr val="3C3D3C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1700" i="1" dirty="0">
              <a:solidFill>
                <a:srgbClr val="3C3D3C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US" sz="1700" i="1" dirty="0">
              <a:solidFill>
                <a:srgbClr val="3C3D3C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r>
              <a:rPr lang="en-US" sz="2200" i="1" dirty="0">
                <a:solidFill>
                  <a:srgbClr val="3C3D3C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Data from the current site from the past 12 months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US" dirty="0">
              <a:solidFill>
                <a:srgbClr val="3C3D3C"/>
              </a:solidFill>
              <a:effectLst/>
              <a:latin typeface="Helvetica Neue" panose="02000503000000020004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B1FBEE-CEA2-1AD4-FF81-12BEF52D4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65722"/>
              </p:ext>
            </p:extLst>
          </p:nvPr>
        </p:nvGraphicFramePr>
        <p:xfrm>
          <a:off x="1428307" y="3124200"/>
          <a:ext cx="5900184" cy="1981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53956">
                  <a:extLst>
                    <a:ext uri="{9D8B030D-6E8A-4147-A177-3AD203B41FA5}">
                      <a16:colId xmlns:a16="http://schemas.microsoft.com/office/drawing/2014/main" val="1270506745"/>
                    </a:ext>
                  </a:extLst>
                </a:gridCol>
                <a:gridCol w="1411472">
                  <a:extLst>
                    <a:ext uri="{9D8B030D-6E8A-4147-A177-3AD203B41FA5}">
                      <a16:colId xmlns:a16="http://schemas.microsoft.com/office/drawing/2014/main" val="4109265381"/>
                    </a:ext>
                  </a:extLst>
                </a:gridCol>
                <a:gridCol w="1634756">
                  <a:extLst>
                    <a:ext uri="{9D8B030D-6E8A-4147-A177-3AD203B41FA5}">
                      <a16:colId xmlns:a16="http://schemas.microsoft.com/office/drawing/2014/main" val="111467805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Landing Page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Views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Time on Page (sec)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30240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Outages Hazards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260K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223516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Home Page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308283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Power Outage Map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186168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dirty="0"/>
                        <a:t>Contact 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766453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dirty="0"/>
                        <a:t>Outage Notification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402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3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D0721-45C6-94EB-8327-FA6D85B4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46F0-F2F1-B48B-9621-5D1465E7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61" y="1706587"/>
            <a:ext cx="6733133" cy="501104"/>
          </a:xfrm>
        </p:spPr>
        <p:txBody>
          <a:bodyPr/>
          <a:lstStyle/>
          <a:p>
            <a:pPr algn="ctr"/>
            <a:r>
              <a:rPr lang="en-US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 Designs –</a:t>
            </a:r>
            <a:br>
              <a:rPr lang="en-US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pc="225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Home Page (top)</a:t>
            </a:r>
            <a:endParaRPr lang="en-US" sz="1350" spc="225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Content Placeholder 4" descr="A person on a lift&#10;&#10;Description automatically generated">
            <a:extLst>
              <a:ext uri="{FF2B5EF4-FFF2-40B4-BE49-F238E27FC236}">
                <a16:creationId xmlns:a16="http://schemas.microsoft.com/office/drawing/2014/main" id="{548B9C17-1995-645B-6096-1BEA260B3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90800"/>
            <a:ext cx="5249109" cy="3891977"/>
          </a:xfr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56C6DC0D-1175-BE1F-60AE-6EF8B4478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04" y="1595792"/>
            <a:ext cx="1553379" cy="49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0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57880-AD75-F82F-D686-35AA2B76F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664-67CC-A3E9-4136-179601E6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61" y="1706587"/>
            <a:ext cx="6733133" cy="50110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 Designs – Press Room and General Pages</a:t>
            </a:r>
          </a:p>
        </p:txBody>
      </p:sp>
      <p:pic>
        <p:nvPicPr>
          <p:cNvPr id="8" name="Content Placeholder 7" descr="A screenshot of a website&#10;&#10;Description automatically generated">
            <a:extLst>
              <a:ext uri="{FF2B5EF4-FFF2-40B4-BE49-F238E27FC236}">
                <a16:creationId xmlns:a16="http://schemas.microsoft.com/office/drawing/2014/main" id="{F6675E5A-F2D7-94B7-217B-5F202738F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627" y="2584410"/>
            <a:ext cx="3200400" cy="3837915"/>
          </a:xfrm>
        </p:spPr>
      </p:pic>
      <p:pic>
        <p:nvPicPr>
          <p:cNvPr id="10" name="Picture 9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E302B76E-23B6-C691-9D9B-6DBEE84E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79960"/>
            <a:ext cx="2895600" cy="38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8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NM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19248350CCC4A8A1BCEBDEC406EE8" ma:contentTypeVersion="4" ma:contentTypeDescription="Create a new document." ma:contentTypeScope="" ma:versionID="c2f268c2c0fe60525f7c3b460bde8819">
  <xsd:schema xmlns:xsd="http://www.w3.org/2001/XMLSchema" xmlns:xs="http://www.w3.org/2001/XMLSchema" xmlns:p="http://schemas.microsoft.com/office/2006/metadata/properties" xmlns:ns2="a7a6ecf3-f697-483b-88a3-7f6e24b1fd03" targetNamespace="http://schemas.microsoft.com/office/2006/metadata/properties" ma:root="true" ma:fieldsID="2284843fbbee1bdb38683b9fcf82606e" ns2:_="">
    <xsd:import namespace="a7a6ecf3-f697-483b-88a3-7f6e24b1fd0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6ecf3-f697-483b-88a3-7f6e24b1fd03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internalName="Category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ising - Marketing"/>
                    <xsd:enumeration value="AMS"/>
                    <xsd:enumeration value="Billing"/>
                    <xsd:enumeration value="Business Plans"/>
                    <xsd:enumeration value="Communications Plans"/>
                    <xsd:enumeration value="Community"/>
                    <xsd:enumeration value="Customers"/>
                    <xsd:enumeration value="Distribution List"/>
                    <xsd:enumeration value="Employee Engagement"/>
                    <xsd:enumeration value="Employee Recognition"/>
                    <xsd:enumeration value="Energy Efficiency"/>
                    <xsd:enumeration value="Engineering T&amp;D"/>
                    <xsd:enumeration value="Executives"/>
                    <xsd:enumeration value="Grants"/>
                    <xsd:enumeration value="History"/>
                    <xsd:enumeration value="IVR – Phones"/>
                    <xsd:enumeration value="Labor"/>
                    <xsd:enumeration value="Legislature"/>
                    <xsd:enumeration value="Memos"/>
                    <xsd:enumeration value="OMS"/>
                    <xsd:enumeration value="Outage Events &amp; Prep"/>
                    <xsd:enumeration value="Press"/>
                    <xsd:enumeration value="Regulatory"/>
                    <xsd:enumeration value="REPs"/>
                    <xsd:enumeration value="Social Media"/>
                    <xsd:enumeration value="Talking Points"/>
                    <xsd:enumeration value="TNMPeople"/>
                    <xsd:enumeration value="TNMP Reconnect"/>
                    <xsd:enumeration value="Web sit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7a6ecf3-f697-483b-88a3-7f6e24b1fd03">
      <Value>Advertising - Marketing</Value>
    </Category>
  </documentManagement>
</p:properties>
</file>

<file path=customXml/itemProps1.xml><?xml version="1.0" encoding="utf-8"?>
<ds:datastoreItem xmlns:ds="http://schemas.openxmlformats.org/officeDocument/2006/customXml" ds:itemID="{DBBB9EBF-E494-4B8E-BFD8-D8863556D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6ecf3-f697-483b-88a3-7f6e24b1f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333136-78DC-46FA-AD59-7AD94E7BB4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BE36C6-1FE4-4BF2-A17A-C5434EF2A665}">
  <ds:schemaRefs>
    <ds:schemaRef ds:uri="http://schemas.microsoft.com/office/2006/metadata/properties"/>
    <ds:schemaRef ds:uri="http://schemas.microsoft.com/office/infopath/2007/PartnerControls"/>
    <ds:schemaRef ds:uri="a7a6ecf3-f697-483b-88a3-7f6e24b1fd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590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Calibri</vt:lpstr>
      <vt:lpstr>Gill Sans</vt:lpstr>
      <vt:lpstr>Helvetica Neue</vt:lpstr>
      <vt:lpstr>Times New Roman</vt:lpstr>
      <vt:lpstr>Default Design</vt:lpstr>
      <vt:lpstr>TNMP REP Meeting</vt:lpstr>
      <vt:lpstr>TNMP Website Redesign</vt:lpstr>
      <vt:lpstr>Project Goals</vt:lpstr>
      <vt:lpstr>Project Goals</vt:lpstr>
      <vt:lpstr>Project Goals</vt:lpstr>
      <vt:lpstr>Site Analytics – Device Use</vt:lpstr>
      <vt:lpstr>Site Analytics – Pages</vt:lpstr>
      <vt:lpstr>Initial Designs –  Home Page (top)</vt:lpstr>
      <vt:lpstr>Initial Designs – Press Room and General Pages</vt:lpstr>
      <vt:lpstr>Projected Timeline</vt:lpstr>
      <vt:lpstr>Projected Timeline (cont)</vt:lpstr>
    </vt:vector>
  </TitlesOfParts>
  <Company>PNM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TNMP</dc:title>
  <dc:creator>graphics</dc:creator>
  <cp:lastModifiedBy>Yingling, Sara</cp:lastModifiedBy>
  <cp:revision>345</cp:revision>
  <dcterms:created xsi:type="dcterms:W3CDTF">2007-08-10T21:56:13Z</dcterms:created>
  <dcterms:modified xsi:type="dcterms:W3CDTF">2024-10-01T15:38:19Z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0x01010057319248350CCC4A8A1BCEBDEC406EE8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2024-08-14T18:33:43Z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49a65ec0-8898-44b3-9842-0d785cf13cd3</vt:lpwstr>
  </property>
  <property fmtid="{D5CDD505-2E9C-101B-9397-08002B2CF9AE}" pid="9" name="MSIP_Label_f367428c-8df2-41b3-925f-2e32f93f53ed_ContentBits">
    <vt:lpwstr>0</vt:lpwstr>
  </property>
</Properties>
</file>