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86" r:id="rId5"/>
    <p:sldId id="259" r:id="rId6"/>
    <p:sldId id="260" r:id="rId7"/>
    <p:sldId id="265" r:id="rId8"/>
    <p:sldId id="282" r:id="rId9"/>
    <p:sldId id="276" r:id="rId10"/>
    <p:sldId id="290" r:id="rId11"/>
    <p:sldId id="291" r:id="rId12"/>
    <p:sldId id="292" r:id="rId13"/>
    <p:sldId id="283" r:id="rId14"/>
    <p:sldId id="275" r:id="rId15"/>
    <p:sldId id="289" r:id="rId16"/>
    <p:sldId id="280" r:id="rId17"/>
    <p:sldId id="279" r:id="rId18"/>
    <p:sldId id="288" r:id="rId19"/>
    <p:sldId id="285" r:id="rId20"/>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larsen" initials="rl"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CC"/>
    <a:srgbClr val="FEB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0922" autoAdjust="0"/>
  </p:normalViewPr>
  <p:slideViewPr>
    <p:cSldViewPr>
      <p:cViewPr varScale="1">
        <p:scale>
          <a:sx n="72" d="100"/>
          <a:sy n="72" d="100"/>
        </p:scale>
        <p:origin x="1072" y="64"/>
      </p:cViewPr>
      <p:guideLst>
        <p:guide orient="horz" pos="2160"/>
        <p:guide pos="2880"/>
      </p:guideLst>
    </p:cSldViewPr>
  </p:slideViewPr>
  <p:outlineViewPr>
    <p:cViewPr>
      <p:scale>
        <a:sx n="33" d="100"/>
        <a:sy n="33" d="100"/>
      </p:scale>
      <p:origin x="0" y="276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450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4506"/>
          </a:xfrm>
          <a:prstGeom prst="rect">
            <a:avLst/>
          </a:prstGeom>
        </p:spPr>
        <p:txBody>
          <a:bodyPr vert="horz" lIns="91440" tIns="45720" rIns="91440" bIns="45720" rtlCol="0"/>
          <a:lstStyle>
            <a:lvl1pPr algn="r">
              <a:defRPr sz="1200"/>
            </a:lvl1pPr>
          </a:lstStyle>
          <a:p>
            <a:fld id="{2069DA34-0399-40C4-82C9-D51CD01CDAEF}" type="datetimeFigureOut">
              <a:rPr lang="en-US" smtClean="0"/>
              <a:pPr/>
              <a:t>10/1/2024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5160"/>
            <a:ext cx="5607050" cy="4183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0321"/>
            <a:ext cx="3038475" cy="4645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30321"/>
            <a:ext cx="3038475" cy="464506"/>
          </a:xfrm>
          <a:prstGeom prst="rect">
            <a:avLst/>
          </a:prstGeom>
        </p:spPr>
        <p:txBody>
          <a:bodyPr vert="horz" lIns="91440" tIns="45720" rIns="91440" bIns="45720" rtlCol="0" anchor="b"/>
          <a:lstStyle>
            <a:lvl1pPr algn="r">
              <a:defRPr sz="1200"/>
            </a:lvl1pPr>
          </a:lstStyle>
          <a:p>
            <a:fld id="{000DCB2E-77E3-46AE-9B8E-51E8B506090E}" type="slidenum">
              <a:rPr lang="en-US" smtClean="0"/>
              <a:pPr/>
              <a:t>‹#›</a:t>
            </a:fld>
            <a:endParaRPr lang="en-US" dirty="0"/>
          </a:p>
        </p:txBody>
      </p:sp>
    </p:spTree>
    <p:extLst>
      <p:ext uri="{BB962C8B-B14F-4D97-AF65-F5344CB8AC3E}">
        <p14:creationId xmlns:p14="http://schemas.microsoft.com/office/powerpoint/2010/main" val="1434192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DCB2E-77E3-46AE-9B8E-51E8B506090E}" type="slidenum">
              <a:rPr lang="en-US" smtClean="0"/>
              <a:pPr/>
              <a:t>2</a:t>
            </a:fld>
            <a:endParaRPr lang="en-US" dirty="0"/>
          </a:p>
        </p:txBody>
      </p:sp>
    </p:spTree>
    <p:extLst>
      <p:ext uri="{BB962C8B-B14F-4D97-AF65-F5344CB8AC3E}">
        <p14:creationId xmlns:p14="http://schemas.microsoft.com/office/powerpoint/2010/main" val="2511728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DCB2E-77E3-46AE-9B8E-51E8B506090E}" type="slidenum">
              <a:rPr lang="en-US" smtClean="0"/>
              <a:pPr/>
              <a:t>3</a:t>
            </a:fld>
            <a:endParaRPr lang="en-US" dirty="0"/>
          </a:p>
        </p:txBody>
      </p:sp>
    </p:spTree>
    <p:extLst>
      <p:ext uri="{BB962C8B-B14F-4D97-AF65-F5344CB8AC3E}">
        <p14:creationId xmlns:p14="http://schemas.microsoft.com/office/powerpoint/2010/main" val="2698477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DCB2E-77E3-46AE-9B8E-51E8B506090E}" type="slidenum">
              <a:rPr lang="en-US" smtClean="0"/>
              <a:pPr/>
              <a:t>6</a:t>
            </a:fld>
            <a:endParaRPr lang="en-US" dirty="0"/>
          </a:p>
        </p:txBody>
      </p:sp>
    </p:spTree>
    <p:extLst>
      <p:ext uri="{BB962C8B-B14F-4D97-AF65-F5344CB8AC3E}">
        <p14:creationId xmlns:p14="http://schemas.microsoft.com/office/powerpoint/2010/main" val="267574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DCB2E-77E3-46AE-9B8E-51E8B506090E}" type="slidenum">
              <a:rPr lang="en-US" smtClean="0"/>
              <a:pPr/>
              <a:t>8</a:t>
            </a:fld>
            <a:endParaRPr lang="en-US" dirty="0"/>
          </a:p>
        </p:txBody>
      </p:sp>
    </p:spTree>
    <p:extLst>
      <p:ext uri="{BB962C8B-B14F-4D97-AF65-F5344CB8AC3E}">
        <p14:creationId xmlns:p14="http://schemas.microsoft.com/office/powerpoint/2010/main" val="174768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EBD72BB-D212-8051-8579-E5353163F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775642C-6D9C-29AE-4225-7D4689173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0BE5D4E0-A8E2-E8CE-317D-0E2A1727B3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694D440-6085-4064-BEE1-A50A23A95EB9}"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0DCB2E-77E3-46AE-9B8E-51E8B506090E}" type="slidenum">
              <a:rPr lang="en-US" smtClean="0"/>
              <a:pPr/>
              <a:t>15</a:t>
            </a:fld>
            <a:endParaRPr lang="en-US" dirty="0"/>
          </a:p>
        </p:txBody>
      </p:sp>
    </p:spTree>
    <p:extLst>
      <p:ext uri="{BB962C8B-B14F-4D97-AF65-F5344CB8AC3E}">
        <p14:creationId xmlns:p14="http://schemas.microsoft.com/office/powerpoint/2010/main" val="58564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TNMP Powerpoint ar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Pray-osx\documents on pray-osx\ PNM Jobs-Paula\TNMP\TNMP LOGOS\TNMP 07 logo TM\TNMP-cmyk-logo.jpg"/>
          <p:cNvPicPr>
            <a:picLocks noChangeAspect="1" noChangeArrowheads="1"/>
          </p:cNvPicPr>
          <p:nvPr userDrawn="1"/>
        </p:nvPicPr>
        <p:blipFill>
          <a:blip r:embed="rId3" cstate="print"/>
          <a:srcRect/>
          <a:stretch>
            <a:fillRect/>
          </a:stretch>
        </p:blipFill>
        <p:spPr bwMode="auto">
          <a:xfrm>
            <a:off x="6899275" y="5634038"/>
            <a:ext cx="1635125" cy="766762"/>
          </a:xfrm>
          <a:prstGeom prst="rect">
            <a:avLst/>
          </a:prstGeom>
          <a:noFill/>
          <a:ln w="9525">
            <a:noFill/>
            <a:miter lim="800000"/>
            <a:headEnd/>
            <a:tailEnd/>
          </a:ln>
        </p:spPr>
      </p:pic>
      <p:sp>
        <p:nvSpPr>
          <p:cNvPr id="2" name="Title 1"/>
          <p:cNvSpPr>
            <a:spLocks noGrp="1"/>
          </p:cNvSpPr>
          <p:nvPr>
            <p:ph type="ctrTitle"/>
          </p:nvPr>
        </p:nvSpPr>
        <p:spPr>
          <a:xfrm>
            <a:off x="381000" y="533400"/>
            <a:ext cx="8382000" cy="1470025"/>
          </a:xfrm>
        </p:spPr>
        <p:txBody>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304800" y="5410200"/>
            <a:ext cx="3048000" cy="12192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5"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09600" y="228600"/>
            <a:ext cx="1371600" cy="642938"/>
          </a:xfrm>
          <a:prstGeom prst="rect">
            <a:avLst/>
          </a:prstGeom>
          <a:noFill/>
          <a:ln w="9525">
            <a:noFill/>
            <a:miter lim="800000"/>
            <a:headEnd/>
            <a:tailEnd/>
          </a:ln>
        </p:spPr>
      </p:pic>
      <p:sp>
        <p:nvSpPr>
          <p:cNvPr id="2" name="Title 1"/>
          <p:cNvSpPr>
            <a:spLocks noGrp="1"/>
          </p:cNvSpPr>
          <p:nvPr>
            <p:ph type="title"/>
          </p:nvPr>
        </p:nvSpPr>
        <p:spPr>
          <a:xfrm>
            <a:off x="2438400" y="228600"/>
            <a:ext cx="60198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p>
        </p:txBody>
      </p:sp>
      <p:sp>
        <p:nvSpPr>
          <p:cNvPr id="7" name="Footer Placeholder 4"/>
          <p:cNvSpPr>
            <a:spLocks noGrp="1"/>
          </p:cNvSpPr>
          <p:nvPr>
            <p:ph type="ftr" sz="quarter" idx="11"/>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2"/>
          </p:nvPr>
        </p:nvSpPr>
        <p:spPr/>
        <p:txBody>
          <a:bodyPr/>
          <a:lstStyle>
            <a:lvl1pPr>
              <a:defRPr/>
            </a:lvl1pPr>
          </a:lstStyle>
          <a:p>
            <a:pPr>
              <a:defRPr/>
            </a:pPr>
            <a:fld id="{CAE8CBD5-2E80-4815-9802-3A05D2E2948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85800" y="5986463"/>
            <a:ext cx="1371600" cy="642937"/>
          </a:xfrm>
          <a:prstGeom prst="rect">
            <a:avLst/>
          </a:prstGeom>
          <a:noFill/>
          <a:ln w="9525">
            <a:noFill/>
            <a:miter lim="800000"/>
            <a:headEnd/>
            <a:tailEnd/>
          </a:ln>
        </p:spPr>
      </p:pic>
      <p:sp>
        <p:nvSpPr>
          <p:cNvPr id="5" name="Line 4"/>
          <p:cNvSpPr>
            <a:spLocks noChangeShapeType="1"/>
          </p:cNvSpPr>
          <p:nvPr userDrawn="1"/>
        </p:nvSpPr>
        <p:spPr bwMode="auto">
          <a:xfrm>
            <a:off x="0" y="1143000"/>
            <a:ext cx="9144000" cy="0"/>
          </a:xfrm>
          <a:prstGeom prst="line">
            <a:avLst/>
          </a:prstGeom>
          <a:noFill/>
          <a:ln w="177800">
            <a:solidFill>
              <a:srgbClr val="FEBE10"/>
            </a:solidFill>
            <a:round/>
            <a:headEnd/>
            <a:tailEnd/>
          </a:ln>
          <a:effectLst/>
        </p:spPr>
        <p:txBody>
          <a:bodyPr/>
          <a:lstStyle/>
          <a:p>
            <a:pPr>
              <a:defRPr/>
            </a:pPr>
            <a:endParaRPr lang="en-US" dirty="0"/>
          </a:p>
        </p:txBody>
      </p:sp>
      <p:pic>
        <p:nvPicPr>
          <p:cNvPr id="6" name="Picture 8" descr="I-210+c_hires meter-gif.gif"/>
          <p:cNvPicPr>
            <a:picLocks noChangeAspect="1"/>
          </p:cNvPicPr>
          <p:nvPr userDrawn="1"/>
        </p:nvPicPr>
        <p:blipFill>
          <a:blip r:embed="rId3" cstate="print"/>
          <a:srcRect t="8824" r="8633"/>
          <a:stretch>
            <a:fillRect/>
          </a:stretch>
        </p:blipFill>
        <p:spPr bwMode="auto">
          <a:xfrm>
            <a:off x="6781800" y="0"/>
            <a:ext cx="2362200" cy="2362200"/>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defRPr/>
            </a:lvl1pPr>
          </a:lstStyle>
          <a:p>
            <a:pPr>
              <a:defRPr/>
            </a:pPr>
            <a:r>
              <a:rPr lang="en-US" dirty="0"/>
              <a:t>TNMP Branding Standards | Questions: Eric Paul in Communications (214-222-4146) or Dean Schachtner in Graphics (505-241-4696)</a:t>
            </a:r>
          </a:p>
        </p:txBody>
      </p:sp>
      <p:sp>
        <p:nvSpPr>
          <p:cNvPr id="8" name="Slide Number Placeholder 5"/>
          <p:cNvSpPr>
            <a:spLocks noGrp="1"/>
          </p:cNvSpPr>
          <p:nvPr>
            <p:ph type="sldNum" sz="quarter" idx="11"/>
          </p:nvPr>
        </p:nvSpPr>
        <p:spPr/>
        <p:txBody>
          <a:bodyPr/>
          <a:lstStyle>
            <a:lvl1pPr>
              <a:defRPr/>
            </a:lvl1pPr>
          </a:lstStyle>
          <a:p>
            <a:pPr>
              <a:defRPr/>
            </a:pPr>
            <a:fld id="{797AE72F-57BB-4649-902F-CE48577F7E5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 y="1143000"/>
            <a:ext cx="8686800" cy="51816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5" name="Rectangle 4"/>
          <p:cNvSpPr/>
          <p:nvPr userDrawn="1"/>
        </p:nvSpPr>
        <p:spPr>
          <a:xfrm>
            <a:off x="6781800" y="5867400"/>
            <a:ext cx="14478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685800" y="228600"/>
            <a:ext cx="7772400" cy="838200"/>
          </a:xfrm>
        </p:spPr>
        <p:txBody>
          <a:bodyPr/>
          <a:lstStyle>
            <a:lvl1pPr algn="l">
              <a:defRPr sz="3600" b="1"/>
            </a:lvl1pPr>
          </a:lstStyle>
          <a:p>
            <a:r>
              <a:rPr lang="en-US" dirty="0"/>
              <a:t>Click to edit Master title style</a:t>
            </a:r>
          </a:p>
        </p:txBody>
      </p:sp>
      <p:sp>
        <p:nvSpPr>
          <p:cNvPr id="3" name="Content Placeholder 2"/>
          <p:cNvSpPr>
            <a:spLocks noGrp="1"/>
          </p:cNvSpPr>
          <p:nvPr>
            <p:ph idx="1"/>
          </p:nvPr>
        </p:nvSpPr>
        <p:spPr>
          <a:xfrm>
            <a:off x="685800" y="1600200"/>
            <a:ext cx="7772400" cy="449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userDrawn="1"/>
        </p:nvCxnSpPr>
        <p:spPr>
          <a:xfrm>
            <a:off x="0" y="2286000"/>
            <a:ext cx="9144000" cy="0"/>
          </a:xfrm>
          <a:prstGeom prst="line">
            <a:avLst/>
          </a:prstGeom>
          <a:ln w="1778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5181600"/>
            <a:ext cx="9144000" cy="0"/>
          </a:xfrm>
          <a:prstGeom prst="line">
            <a:avLst/>
          </a:prstGeom>
          <a:ln w="177800">
            <a:solidFill>
              <a:srgbClr val="FEBE10"/>
            </a:solidFill>
          </a:ln>
        </p:spPr>
        <p:style>
          <a:lnRef idx="1">
            <a:schemeClr val="accent1"/>
          </a:lnRef>
          <a:fillRef idx="0">
            <a:schemeClr val="accent1"/>
          </a:fillRef>
          <a:effectRef idx="0">
            <a:schemeClr val="accent1"/>
          </a:effectRef>
          <a:fontRef idx="minor">
            <a:schemeClr val="tx1"/>
          </a:fontRef>
        </p:style>
      </p:cxn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sp>
        <p:nvSpPr>
          <p:cNvPr id="2" name="Title 1"/>
          <p:cNvSpPr>
            <a:spLocks noGrp="1"/>
          </p:cNvSpPr>
          <p:nvPr>
            <p:ph type="title"/>
          </p:nvPr>
        </p:nvSpPr>
        <p:spPr>
          <a:xfrm>
            <a:off x="722313" y="3100387"/>
            <a:ext cx="7772400" cy="1362075"/>
          </a:xfrm>
        </p:spPr>
        <p:txBody>
          <a:bodyPr anchor="t"/>
          <a:lstStyle>
            <a:lvl1pPr algn="l">
              <a:defRPr sz="4000" b="1"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1600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userDrawn="1"/>
        </p:nvSpPr>
        <p:spPr>
          <a:xfrm>
            <a:off x="0" y="0"/>
            <a:ext cx="35052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6"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6934200" y="5986463"/>
            <a:ext cx="1371600" cy="642937"/>
          </a:xfrm>
          <a:prstGeom prst="rect">
            <a:avLst/>
          </a:prstGeom>
          <a:noFill/>
          <a:ln w="9525">
            <a:noFill/>
            <a:miter lim="800000"/>
            <a:headEnd/>
            <a:tailEnd/>
          </a:ln>
        </p:spPr>
      </p:pic>
      <p:pic>
        <p:nvPicPr>
          <p:cNvPr id="7" name="Picture 8" descr="100860774 digital numbers-1.png"/>
          <p:cNvPicPr>
            <a:picLocks noChangeAspect="1"/>
          </p:cNvPicPr>
          <p:nvPr userDrawn="1"/>
        </p:nvPicPr>
        <p:blipFill>
          <a:blip r:embed="rId3" cstate="print"/>
          <a:srcRect/>
          <a:stretch>
            <a:fillRect/>
          </a:stretch>
        </p:blipFill>
        <p:spPr bwMode="auto">
          <a:xfrm>
            <a:off x="457200" y="1905000"/>
            <a:ext cx="533400" cy="615950"/>
          </a:xfrm>
          <a:prstGeom prst="rect">
            <a:avLst/>
          </a:prstGeom>
          <a:noFill/>
          <a:ln w="9525">
            <a:noFill/>
            <a:miter lim="800000"/>
            <a:headEnd/>
            <a:tailEnd/>
          </a:ln>
        </p:spPr>
      </p:pic>
      <p:pic>
        <p:nvPicPr>
          <p:cNvPr id="8" name="Picture 9" descr="100860774 digital numbers-2.png"/>
          <p:cNvPicPr>
            <a:picLocks noChangeAspect="1"/>
          </p:cNvPicPr>
          <p:nvPr userDrawn="1"/>
        </p:nvPicPr>
        <p:blipFill>
          <a:blip r:embed="rId4" cstate="print"/>
          <a:srcRect/>
          <a:stretch>
            <a:fillRect/>
          </a:stretch>
        </p:blipFill>
        <p:spPr bwMode="auto">
          <a:xfrm>
            <a:off x="457200" y="3194050"/>
            <a:ext cx="533400" cy="615950"/>
          </a:xfrm>
          <a:prstGeom prst="rect">
            <a:avLst/>
          </a:prstGeom>
          <a:noFill/>
          <a:ln w="9525">
            <a:noFill/>
            <a:miter lim="800000"/>
            <a:headEnd/>
            <a:tailEnd/>
          </a:ln>
        </p:spPr>
      </p:pic>
      <p:pic>
        <p:nvPicPr>
          <p:cNvPr id="9" name="Picture 10" descr="100860774 digital numbers-3.png"/>
          <p:cNvPicPr>
            <a:picLocks noChangeAspect="1"/>
          </p:cNvPicPr>
          <p:nvPr userDrawn="1"/>
        </p:nvPicPr>
        <p:blipFill>
          <a:blip r:embed="rId5" cstate="print"/>
          <a:srcRect/>
          <a:stretch>
            <a:fillRect/>
          </a:stretch>
        </p:blipFill>
        <p:spPr bwMode="auto">
          <a:xfrm>
            <a:off x="455613" y="4495800"/>
            <a:ext cx="534987" cy="6175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6800" y="2057400"/>
            <a:ext cx="23987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a:p>
            <a:pPr lvl="0"/>
            <a:endParaRPr lang="en-US" dirty="0"/>
          </a:p>
          <a:p>
            <a:pPr lvl="0"/>
            <a:endParaRPr lang="en-US" dirty="0"/>
          </a:p>
          <a:p>
            <a:pPr lvl="0"/>
            <a:endParaRPr lang="en-US" dirty="0"/>
          </a:p>
          <a:p>
            <a:pPr lvl="0"/>
            <a:endParaRPr lang="en-US" dirty="0"/>
          </a:p>
          <a:p>
            <a:pPr lvl="0"/>
            <a:r>
              <a:rPr lang="en-US" dirty="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pic>
        <p:nvPicPr>
          <p:cNvPr id="4" name="Picture 6" descr="\\Pray-osx\documents on pray-osx\ PNM Jobs-Paula\TNMP\TNMP LOGOS\TNMP 07 logo TM\TNMP-cmyk-logo.jpg"/>
          <p:cNvPicPr>
            <a:picLocks noChangeAspect="1" noChangeArrowheads="1"/>
          </p:cNvPicPr>
          <p:nvPr userDrawn="1"/>
        </p:nvPicPr>
        <p:blipFill>
          <a:blip r:embed="rId2" cstate="print"/>
          <a:srcRect/>
          <a:stretch>
            <a:fillRect/>
          </a:stretch>
        </p:blipFill>
        <p:spPr bwMode="auto">
          <a:xfrm>
            <a:off x="1905000" y="914400"/>
            <a:ext cx="5638800" cy="2643188"/>
          </a:xfrm>
          <a:prstGeom prst="rect">
            <a:avLst/>
          </a:prstGeom>
          <a:noFill/>
          <a:ln w="9525">
            <a:noFill/>
            <a:miter lim="800000"/>
            <a:headEnd/>
            <a:tailEnd/>
          </a:ln>
        </p:spPr>
      </p:pic>
      <p:sp>
        <p:nvSpPr>
          <p:cNvPr id="2" name="Title 1"/>
          <p:cNvSpPr>
            <a:spLocks noGrp="1"/>
          </p:cNvSpPr>
          <p:nvPr>
            <p:ph type="ctrTitle"/>
          </p:nvPr>
        </p:nvSpPr>
        <p:spPr>
          <a:xfrm>
            <a:off x="381000" y="3962399"/>
            <a:ext cx="8382000" cy="1219201"/>
          </a:xfrm>
        </p:spPr>
        <p:txBody>
          <a:bodyPr/>
          <a:lstStyle>
            <a:lvl1pPr algn="ctr">
              <a:defRPr/>
            </a:lvl1pPr>
          </a:lstStyle>
          <a:p>
            <a:r>
              <a:rPr lang="en-US" dirty="0"/>
              <a:t>Click to edit Master title </a:t>
            </a:r>
          </a:p>
        </p:txBody>
      </p:sp>
      <p:sp>
        <p:nvSpPr>
          <p:cNvPr id="3" name="Subtitle 2"/>
          <p:cNvSpPr>
            <a:spLocks noGrp="1"/>
          </p:cNvSpPr>
          <p:nvPr>
            <p:ph type="subTitle" idx="1"/>
          </p:nvPr>
        </p:nvSpPr>
        <p:spPr>
          <a:xfrm>
            <a:off x="838200" y="5257800"/>
            <a:ext cx="7543800" cy="7620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with Watermar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lstStyle>
            <a:lvl1pPr algn="l">
              <a:lnSpc>
                <a:spcPts val="5000"/>
              </a:lnSpc>
              <a:defRPr sz="4600" b="1" cap="none" baseline="0"/>
            </a:lvl1pPr>
          </a:lstStyle>
          <a:p>
            <a:r>
              <a:rPr lang="en-US"/>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9FC034-34BB-DFD0-E234-6ECB7C30170A}"/>
              </a:ext>
            </a:extLst>
          </p:cNvPr>
          <p:cNvSpPr>
            <a:spLocks noGrp="1"/>
          </p:cNvSpPr>
          <p:nvPr>
            <p:ph type="dt" sz="half" idx="14"/>
          </p:nvPr>
        </p:nvSpPr>
        <p:spPr/>
        <p:txBody>
          <a:bodyPr/>
          <a:lstStyle>
            <a:lvl1pPr>
              <a:defRPr/>
            </a:lvl1pPr>
          </a:lstStyle>
          <a:p>
            <a:pPr>
              <a:defRPr/>
            </a:pPr>
            <a:fld id="{58EDC5CC-06E6-40B5-BE90-F6E1A040EC1E}" type="datetimeFigureOut">
              <a:rPr lang="en-US"/>
              <a:pPr>
                <a:defRPr/>
              </a:pPr>
              <a:t>10/1/2024</a:t>
            </a:fld>
            <a:endParaRPr lang="en-US" dirty="0"/>
          </a:p>
        </p:txBody>
      </p:sp>
      <p:sp>
        <p:nvSpPr>
          <p:cNvPr id="5" name="Footer Placeholder 4">
            <a:extLst>
              <a:ext uri="{FF2B5EF4-FFF2-40B4-BE49-F238E27FC236}">
                <a16:creationId xmlns:a16="http://schemas.microsoft.com/office/drawing/2014/main" id="{F9C5105A-B1DF-74BE-514F-20FB9D7A6A04}"/>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5A563F-0CE8-B20A-EECB-D9C98ACE48CC}"/>
              </a:ext>
            </a:extLst>
          </p:cNvPr>
          <p:cNvSpPr>
            <a:spLocks noGrp="1"/>
          </p:cNvSpPr>
          <p:nvPr>
            <p:ph type="sldNum" sz="quarter" idx="16"/>
          </p:nvPr>
        </p:nvSpPr>
        <p:spPr/>
        <p:txBody>
          <a:bodyPr/>
          <a:lstStyle>
            <a:lvl1pPr>
              <a:defRPr/>
            </a:lvl1pPr>
          </a:lstStyle>
          <a:p>
            <a:pPr>
              <a:defRPr/>
            </a:pPr>
            <a:fld id="{1C7E95B4-73D4-4F8F-91A0-20A53841A89C}" type="slidenum">
              <a:rPr lang="en-US" altLang="en-US"/>
              <a:pPr>
                <a:defRPr/>
              </a:pPr>
              <a:t>‹#›</a:t>
            </a:fld>
            <a:endParaRPr lang="en-US" altLang="en-US"/>
          </a:p>
        </p:txBody>
      </p:sp>
    </p:spTree>
    <p:extLst>
      <p:ext uri="{BB962C8B-B14F-4D97-AF65-F5344CB8AC3E}">
        <p14:creationId xmlns:p14="http://schemas.microsoft.com/office/powerpoint/2010/main" val="17146451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a:t>TNMP Branding Standards | Questions: Eric Paul in Communications (214-222-4146) or Dean Schachtner in Graphics (505-241-4696)</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78ABAB3-6E26-47A8-A5E7-01FFF7EB91D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7" r:id="rId8"/>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sa-arbor.com/" TargetMode="External"/><Relationship Id="rId2" Type="http://schemas.openxmlformats.org/officeDocument/2006/relationships/hyperlink" Target="http://www.utilityarborist.org/" TargetMode="External"/><Relationship Id="rId1" Type="http://schemas.openxmlformats.org/officeDocument/2006/relationships/slideLayout" Target="../slideLayouts/slideLayout2.xml"/><Relationship Id="rId4" Type="http://schemas.openxmlformats.org/officeDocument/2006/relationships/hyperlink" Target="http://www.ansi.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84zSwjNNo3k" TargetMode="External"/><Relationship Id="rId2" Type="http://schemas.openxmlformats.org/officeDocument/2006/relationships/hyperlink" Target="http://www.youtube.com/watch?v=FTLHU42hw8Q" TargetMode="External"/><Relationship Id="rId1" Type="http://schemas.openxmlformats.org/officeDocument/2006/relationships/slideLayout" Target="../slideLayouts/slideLayout2.xml"/><Relationship Id="rId4" Type="http://schemas.openxmlformats.org/officeDocument/2006/relationships/hyperlink" Target="http://www.youtube.com/watch?v=aoeTTbgCIf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2CCA-7D08-2851-C92C-F0E371B699F8}"/>
              </a:ext>
            </a:extLst>
          </p:cNvPr>
          <p:cNvSpPr>
            <a:spLocks noGrp="1"/>
          </p:cNvSpPr>
          <p:nvPr>
            <p:ph type="ctrTitle"/>
          </p:nvPr>
        </p:nvSpPr>
        <p:spPr/>
        <p:txBody>
          <a:bodyPr/>
          <a:lstStyle/>
          <a:p>
            <a:r>
              <a:rPr lang="en-US" dirty="0"/>
              <a:t>TNMP REP Meeting</a:t>
            </a:r>
          </a:p>
        </p:txBody>
      </p:sp>
      <p:sp>
        <p:nvSpPr>
          <p:cNvPr id="3" name="Subtitle 2">
            <a:extLst>
              <a:ext uri="{FF2B5EF4-FFF2-40B4-BE49-F238E27FC236}">
                <a16:creationId xmlns:a16="http://schemas.microsoft.com/office/drawing/2014/main" id="{EC2ED588-01BC-5802-D1C3-35E7F39A911A}"/>
              </a:ext>
            </a:extLst>
          </p:cNvPr>
          <p:cNvSpPr>
            <a:spLocks noGrp="1"/>
          </p:cNvSpPr>
          <p:nvPr>
            <p:ph type="subTitle" idx="1"/>
          </p:nvPr>
        </p:nvSpPr>
        <p:spPr/>
        <p:txBody>
          <a:bodyPr/>
          <a:lstStyle/>
          <a:p>
            <a:r>
              <a:rPr lang="en-US" dirty="0"/>
              <a:t>David Stricker</a:t>
            </a:r>
          </a:p>
          <a:p>
            <a:r>
              <a:rPr lang="en-US" dirty="0"/>
              <a:t>Manager – Vegetation Management</a:t>
            </a:r>
          </a:p>
        </p:txBody>
      </p:sp>
    </p:spTree>
    <p:extLst>
      <p:ext uri="{BB962C8B-B14F-4D97-AF65-F5344CB8AC3E}">
        <p14:creationId xmlns:p14="http://schemas.microsoft.com/office/powerpoint/2010/main" val="3329822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D8E0-C6E8-9077-9AEF-75504874FAF7}"/>
              </a:ext>
            </a:extLst>
          </p:cNvPr>
          <p:cNvSpPr>
            <a:spLocks noGrp="1"/>
          </p:cNvSpPr>
          <p:nvPr>
            <p:ph type="title"/>
          </p:nvPr>
        </p:nvSpPr>
        <p:spPr>
          <a:xfrm>
            <a:off x="2209800" y="228600"/>
            <a:ext cx="6248400" cy="838200"/>
          </a:xfrm>
        </p:spPr>
        <p:txBody>
          <a:bodyPr/>
          <a:lstStyle/>
          <a:p>
            <a:pPr algn="ctr"/>
            <a:r>
              <a:rPr lang="en-US" sz="2400" b="1" dirty="0">
                <a:latin typeface="Arial" panose="020B0604020202020204" pitchFamily="34" charset="0"/>
                <a:cs typeface="Arial" panose="020B0604020202020204" pitchFamily="34" charset="0"/>
              </a:rPr>
              <a:t>How will a tree look after it is directionally pruned?</a:t>
            </a:r>
            <a:br>
              <a:rPr lang="en-US" sz="2400" b="1"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C034BD4-E7C1-3579-794F-9418440534BA}"/>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The tree may appear misshapen; however, remember that pruning decisions near electric facilities are not performed for aesthetic purposes.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Pruning decisions are made with public safety, system safety, reliability, and tree health in mind.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general, trees growing near the power lines will never have the potential to grow with a “natural” shape.</a:t>
            </a:r>
          </a:p>
          <a:p>
            <a:endParaRPr lang="en-US" dirty="0"/>
          </a:p>
        </p:txBody>
      </p:sp>
      <p:sp>
        <p:nvSpPr>
          <p:cNvPr id="4" name="Footer Placeholder 3">
            <a:extLst>
              <a:ext uri="{FF2B5EF4-FFF2-40B4-BE49-F238E27FC236}">
                <a16:creationId xmlns:a16="http://schemas.microsoft.com/office/drawing/2014/main" id="{14E9093E-32E6-EB3F-D5C6-88D1859D3B1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8952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4">
            <a:extLst>
              <a:ext uri="{FF2B5EF4-FFF2-40B4-BE49-F238E27FC236}">
                <a16:creationId xmlns:a16="http://schemas.microsoft.com/office/drawing/2014/main" id="{25885FD6-954F-4FAF-A30B-A2D09D1F0931}"/>
              </a:ext>
            </a:extLst>
          </p:cNvPr>
          <p:cNvSpPr>
            <a:spLocks noGrp="1"/>
          </p:cNvSpPr>
          <p:nvPr>
            <p:ph type="title"/>
          </p:nvPr>
        </p:nvSpPr>
        <p:spPr>
          <a:xfrm>
            <a:off x="685800" y="228600"/>
            <a:ext cx="7772400" cy="838200"/>
          </a:xfrm>
        </p:spPr>
        <p:txBody>
          <a:bodyPr/>
          <a:lstStyle/>
          <a:p>
            <a:pPr algn="ctr" eaLnBrk="1" hangingPunct="1"/>
            <a:r>
              <a:rPr lang="en-US" altLang="en-US" sz="2400" dirty="0">
                <a:latin typeface="Arial" panose="020B0604020202020204" pitchFamily="34" charset="0"/>
                <a:cs typeface="Arial" panose="020B0604020202020204" pitchFamily="34" charset="0"/>
              </a:rPr>
              <a:t>	How much will be cut from my tree?</a:t>
            </a:r>
          </a:p>
        </p:txBody>
      </p:sp>
      <p:sp>
        <p:nvSpPr>
          <p:cNvPr id="16" name="Text Placeholder 15">
            <a:extLst>
              <a:ext uri="{FF2B5EF4-FFF2-40B4-BE49-F238E27FC236}">
                <a16:creationId xmlns:a16="http://schemas.microsoft.com/office/drawing/2014/main" id="{CAE68AF7-1E1D-948E-499F-3C1FED054E75}"/>
              </a:ext>
            </a:extLst>
          </p:cNvPr>
          <p:cNvSpPr>
            <a:spLocks noGrp="1"/>
          </p:cNvSpPr>
          <p:nvPr>
            <p:ph idx="1"/>
          </p:nvPr>
        </p:nvSpPr>
        <p:spPr>
          <a:noFill/>
        </p:spPr>
        <p:txBody>
          <a:bodyPr rtlCol="0">
            <a:normAutofit fontScale="92500"/>
          </a:bodyPr>
          <a:lstStyle/>
          <a:p>
            <a:pPr marL="0" indent="0" eaLnBrk="1" fontAlgn="auto" hangingPunct="1">
              <a:spcAft>
                <a:spcPts val="0"/>
              </a:spcAft>
              <a:buNone/>
              <a:defRPr/>
            </a:pPr>
            <a:r>
              <a:rPr lang="en-US" sz="2400" dirty="0">
                <a:latin typeface="Arial" pitchFamily="34" charset="0"/>
                <a:cs typeface="Arial" pitchFamily="34" charset="0"/>
              </a:rPr>
              <a:t>Typically, a qualified utility forester or vegetation manager prescribes the amount and type of pruning necessary based on:</a:t>
            </a:r>
          </a:p>
          <a:p>
            <a:pPr lvl="1" eaLnBrk="1" fontAlgn="auto" hangingPunct="1">
              <a:spcAft>
                <a:spcPts val="0"/>
              </a:spcAft>
              <a:buFont typeface="Arial" panose="020B0604020202020204" pitchFamily="34" charset="0"/>
              <a:buChar char="•"/>
              <a:defRPr/>
            </a:pPr>
            <a:r>
              <a:rPr lang="en-US" sz="2200" dirty="0">
                <a:solidFill>
                  <a:schemeClr val="tx1"/>
                </a:solidFill>
                <a:latin typeface="Arial" pitchFamily="34" charset="0"/>
                <a:cs typeface="Arial" pitchFamily="34" charset="0"/>
              </a:rPr>
              <a:t>Tree species: growth rate, strong or weak wooded</a:t>
            </a:r>
          </a:p>
          <a:p>
            <a:pPr lvl="1" eaLnBrk="1" fontAlgn="auto" hangingPunct="1">
              <a:spcAft>
                <a:spcPts val="0"/>
              </a:spcAft>
              <a:buFont typeface="Arial" panose="020B0604020202020204" pitchFamily="34" charset="0"/>
              <a:buChar char="•"/>
              <a:defRPr/>
            </a:pPr>
            <a:r>
              <a:rPr lang="en-US" sz="2200" dirty="0">
                <a:solidFill>
                  <a:schemeClr val="tx1"/>
                </a:solidFill>
                <a:latin typeface="Arial" pitchFamily="34" charset="0"/>
                <a:cs typeface="Arial" pitchFamily="34" charset="0"/>
              </a:rPr>
              <a:t>Tree Location - proximity of tree to wires and line configuration.</a:t>
            </a:r>
          </a:p>
          <a:p>
            <a:pPr lvl="1" eaLnBrk="1" fontAlgn="auto" hangingPunct="1">
              <a:spcAft>
                <a:spcPts val="0"/>
              </a:spcAft>
              <a:buFont typeface="Arial" panose="020B0604020202020204" pitchFamily="34" charset="0"/>
              <a:buChar char="•"/>
              <a:defRPr/>
            </a:pPr>
            <a:r>
              <a:rPr lang="en-US" sz="2200" dirty="0">
                <a:solidFill>
                  <a:schemeClr val="tx1"/>
                </a:solidFill>
                <a:latin typeface="Arial" pitchFamily="34" charset="0"/>
                <a:cs typeface="Arial" pitchFamily="34" charset="0"/>
              </a:rPr>
              <a:t>Tree health or vigor</a:t>
            </a:r>
          </a:p>
          <a:p>
            <a:pPr lvl="1" eaLnBrk="1" fontAlgn="auto" hangingPunct="1">
              <a:spcAft>
                <a:spcPts val="0"/>
              </a:spcAft>
              <a:buFont typeface="Arial" panose="020B0604020202020204" pitchFamily="34" charset="0"/>
              <a:buChar char="•"/>
              <a:defRPr/>
            </a:pPr>
            <a:r>
              <a:rPr lang="en-US" sz="2200" dirty="0">
                <a:latin typeface="Arial" pitchFamily="34" charset="0"/>
                <a:cs typeface="Arial" pitchFamily="34" charset="0"/>
              </a:rPr>
              <a:t>Tree </a:t>
            </a:r>
            <a:r>
              <a:rPr lang="en-US" sz="2200" dirty="0">
                <a:solidFill>
                  <a:schemeClr val="tx1"/>
                </a:solidFill>
                <a:latin typeface="Arial" pitchFamily="34" charset="0"/>
                <a:cs typeface="Arial" pitchFamily="34" charset="0"/>
              </a:rPr>
              <a:t>structure</a:t>
            </a:r>
          </a:p>
          <a:p>
            <a:pPr lvl="1" eaLnBrk="1" fontAlgn="auto" hangingPunct="1">
              <a:spcAft>
                <a:spcPts val="0"/>
              </a:spcAft>
              <a:buFont typeface="Arial" panose="020B0604020202020204" pitchFamily="34" charset="0"/>
              <a:buChar char="•"/>
              <a:defRPr/>
            </a:pPr>
            <a:r>
              <a:rPr lang="en-US" sz="2200" dirty="0">
                <a:solidFill>
                  <a:schemeClr val="tx1"/>
                </a:solidFill>
                <a:latin typeface="Arial" pitchFamily="34" charset="0"/>
                <a:cs typeface="Arial" pitchFamily="34" charset="0"/>
              </a:rPr>
              <a:t>Environmental factors: Wind direction, available water, etc.</a:t>
            </a:r>
          </a:p>
          <a:p>
            <a:pPr lvl="1" eaLnBrk="1" fontAlgn="auto" hangingPunct="1">
              <a:spcAft>
                <a:spcPts val="0"/>
              </a:spcAft>
              <a:buFont typeface="Arial" panose="020B0604020202020204" pitchFamily="34" charset="0"/>
              <a:buChar char="•"/>
              <a:defRPr/>
            </a:pPr>
            <a:r>
              <a:rPr lang="en-US" sz="2200" dirty="0">
                <a:solidFill>
                  <a:schemeClr val="tx1"/>
                </a:solidFill>
                <a:latin typeface="Arial" pitchFamily="34" charset="0"/>
                <a:cs typeface="Arial" pitchFamily="34" charset="0"/>
              </a:rPr>
              <a:t>Power line voltage–higher voltages require greater clearance</a:t>
            </a:r>
          </a:p>
          <a:p>
            <a:pPr lvl="1" eaLnBrk="1" fontAlgn="auto" hangingPunct="1">
              <a:spcAft>
                <a:spcPts val="0"/>
              </a:spcAft>
              <a:buFont typeface="Arial" panose="020B0604020202020204" pitchFamily="34" charset="0"/>
              <a:buChar char="•"/>
              <a:defRPr/>
            </a:pPr>
            <a:r>
              <a:rPr lang="en-US" sz="2200" dirty="0">
                <a:solidFill>
                  <a:srgbClr val="FF0000"/>
                </a:solidFill>
                <a:latin typeface="Arial" pitchFamily="34" charset="0"/>
                <a:cs typeface="Arial" pitchFamily="34" charset="0"/>
              </a:rPr>
              <a:t>Some species require more aggressive clearance requirements (Willow, China Berry, Tallow Tree…</a:t>
            </a:r>
            <a:r>
              <a:rPr lang="en-US" sz="2200" dirty="0" err="1">
                <a:solidFill>
                  <a:srgbClr val="FF0000"/>
                </a:solidFill>
                <a:latin typeface="Arial" pitchFamily="34" charset="0"/>
                <a:cs typeface="Arial" pitchFamily="34" charset="0"/>
              </a:rPr>
              <a:t>etc</a:t>
            </a:r>
            <a:r>
              <a:rPr lang="en-US" sz="2200" dirty="0">
                <a:solidFill>
                  <a:srgbClr val="FF0000"/>
                </a:solidFill>
                <a:latin typeface="Arial" pitchFamily="34" charset="0"/>
                <a:cs typeface="Arial" pitchFamily="34" charset="0"/>
              </a:rPr>
              <a:t>)</a:t>
            </a:r>
            <a:endParaRPr lang="en-US" sz="2200" dirty="0">
              <a:latin typeface="Arial" pitchFamily="34" charset="0"/>
              <a:cs typeface="Arial" pitchFamily="34" charset="0"/>
            </a:endParaRPr>
          </a:p>
          <a:p>
            <a:pPr eaLnBrk="1" fontAlgn="auto" hangingPunct="1">
              <a:spcAft>
                <a:spcPts val="0"/>
              </a:spcAft>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5FB5C9-EB48-93BB-4E75-E7108AE0D9AB}"/>
              </a:ext>
            </a:extLst>
          </p:cNvPr>
          <p:cNvSpPr>
            <a:spLocks noGrp="1"/>
          </p:cNvSpPr>
          <p:nvPr>
            <p:ph type="title"/>
          </p:nvPr>
        </p:nvSpPr>
        <p:spPr>
          <a:xfrm>
            <a:off x="609600" y="228600"/>
            <a:ext cx="7848600" cy="838200"/>
          </a:xfrm>
        </p:spPr>
        <p:txBody>
          <a:bodyPr/>
          <a:lstStyle/>
          <a:p>
            <a:pPr algn="ctr"/>
            <a:r>
              <a:rPr lang="en-US" sz="2400" dirty="0">
                <a:latin typeface="Arial" panose="020B0604020202020204" pitchFamily="34" charset="0"/>
                <a:cs typeface="Arial" panose="020B0604020202020204" pitchFamily="34" charset="0"/>
              </a:rPr>
              <a:t>tnmp.com</a:t>
            </a:r>
          </a:p>
        </p:txBody>
      </p:sp>
      <p:pic>
        <p:nvPicPr>
          <p:cNvPr id="6" name="Content Placeholder 5" descr="A screenshot of a website&#10;&#10;Description automatically generated">
            <a:extLst>
              <a:ext uri="{FF2B5EF4-FFF2-40B4-BE49-F238E27FC236}">
                <a16:creationId xmlns:a16="http://schemas.microsoft.com/office/drawing/2014/main" id="{62D561DE-A10D-7612-F40C-6BD6B47652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292629"/>
            <a:ext cx="5299323" cy="5562600"/>
          </a:xfrm>
        </p:spPr>
      </p:pic>
    </p:spTree>
    <p:extLst>
      <p:ext uri="{BB962C8B-B14F-4D97-AF65-F5344CB8AC3E}">
        <p14:creationId xmlns:p14="http://schemas.microsoft.com/office/powerpoint/2010/main" val="2155988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4">
            <a:extLst>
              <a:ext uri="{FF2B5EF4-FFF2-40B4-BE49-F238E27FC236}">
                <a16:creationId xmlns:a16="http://schemas.microsoft.com/office/drawing/2014/main" id="{4597D19E-3F57-F4BF-B64D-60689ECC652C}"/>
              </a:ext>
            </a:extLst>
          </p:cNvPr>
          <p:cNvSpPr>
            <a:spLocks noGrp="1"/>
          </p:cNvSpPr>
          <p:nvPr>
            <p:ph type="title"/>
          </p:nvPr>
        </p:nvSpPr>
        <p:spPr>
          <a:xfrm>
            <a:off x="1981200" y="228600"/>
            <a:ext cx="6477000" cy="838200"/>
          </a:xfrm>
        </p:spPr>
        <p:txBody>
          <a:bodyPr anchor="t"/>
          <a:lstStyle/>
          <a:p>
            <a:pPr eaLnBrk="1" hangingPunct="1"/>
            <a:r>
              <a:rPr lang="en-US" altLang="en-US" sz="40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Helpful Links</a:t>
            </a:r>
            <a:br>
              <a:rPr lang="en-US" altLang="en-US" sz="4000" dirty="0"/>
            </a:br>
            <a:br>
              <a:rPr lang="en-US" altLang="en-US" b="1" dirty="0"/>
            </a:br>
            <a:endParaRPr lang="en-US" altLang="en-US" b="1" dirty="0"/>
          </a:p>
        </p:txBody>
      </p:sp>
      <p:sp>
        <p:nvSpPr>
          <p:cNvPr id="2" name="Content Placeholder 1">
            <a:extLst>
              <a:ext uri="{FF2B5EF4-FFF2-40B4-BE49-F238E27FC236}">
                <a16:creationId xmlns:a16="http://schemas.microsoft.com/office/drawing/2014/main" id="{00716F25-8442-BA72-96D0-94A23428EF32}"/>
              </a:ext>
            </a:extLst>
          </p:cNvPr>
          <p:cNvSpPr>
            <a:spLocks noGrp="1"/>
          </p:cNvSpPr>
          <p:nvPr>
            <p:ph idx="1"/>
          </p:nvPr>
        </p:nvSpPr>
        <p:spPr/>
        <p:txBody>
          <a:bodyPr/>
          <a:lstStyle/>
          <a:p>
            <a:pPr marL="0" indent="0" eaLnBrk="1" hangingPunct="1">
              <a:buNone/>
            </a:pPr>
            <a:endParaRPr lang="en-US" altLang="en-US" sz="2000" dirty="0">
              <a:latin typeface="Arial" panose="020B0604020202020204" pitchFamily="34" charset="0"/>
              <a:cs typeface="Arial" panose="020B0604020202020204" pitchFamily="34" charset="0"/>
            </a:endParaRPr>
          </a:p>
          <a:p>
            <a:pPr marL="0" indent="0" eaLnBrk="1" hangingPunct="1">
              <a:buNone/>
            </a:pPr>
            <a:r>
              <a:rPr lang="en-US" altLang="en-US" sz="2000" dirty="0">
                <a:latin typeface="Arial" panose="020B0604020202020204" pitchFamily="34" charset="0"/>
                <a:cs typeface="Arial" panose="020B0604020202020204" pitchFamily="34" charset="0"/>
              </a:rPr>
              <a:t>UAA – Utility Arborist Association</a:t>
            </a:r>
          </a:p>
          <a:p>
            <a:pPr marL="0" indent="0" eaLnBrk="1" hangingPunct="1">
              <a:buNone/>
            </a:pPr>
            <a:r>
              <a:rPr lang="en-US" altLang="en-US" sz="20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http://www.utilityarborist.org</a:t>
            </a:r>
            <a:endParaRPr lang="en-US" altLang="en-US" sz="2000" dirty="0">
              <a:solidFill>
                <a:srgbClr val="0070C0"/>
              </a:solidFill>
              <a:latin typeface="Arial" panose="020B0604020202020204" pitchFamily="34" charset="0"/>
              <a:cs typeface="Arial" panose="020B0604020202020204" pitchFamily="34" charset="0"/>
            </a:endParaRPr>
          </a:p>
          <a:p>
            <a:pPr marL="0" indent="0" eaLnBrk="1" hangingPunct="1">
              <a:buNone/>
            </a:pPr>
            <a:r>
              <a:rPr lang="en-US" altLang="en-US" sz="2000" dirty="0">
                <a:latin typeface="Arial" panose="020B0604020202020204" pitchFamily="34" charset="0"/>
                <a:cs typeface="Arial" panose="020B0604020202020204" pitchFamily="34" charset="0"/>
              </a:rPr>
              <a:t>   </a:t>
            </a:r>
          </a:p>
          <a:p>
            <a:pPr marL="0" indent="0" eaLnBrk="1" hangingPunct="1">
              <a:buNone/>
            </a:pPr>
            <a:r>
              <a:rPr lang="en-US" altLang="en-US" sz="2000" dirty="0">
                <a:latin typeface="Arial" panose="020B0604020202020204" pitchFamily="34" charset="0"/>
                <a:cs typeface="Arial" panose="020B0604020202020204" pitchFamily="34" charset="0"/>
              </a:rPr>
              <a:t>ISA – International Society of Arboriculture</a:t>
            </a:r>
          </a:p>
          <a:p>
            <a:pPr marL="0" indent="0" eaLnBrk="1" hangingPunct="1">
              <a:buNone/>
            </a:pPr>
            <a:r>
              <a:rPr lang="en-US" alt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http://www.isa-arbor.com</a:t>
            </a:r>
            <a:endParaRPr lang="en-US" altLang="en-US" sz="2000" dirty="0">
              <a:solidFill>
                <a:srgbClr val="0070C0"/>
              </a:solidFill>
              <a:latin typeface="Arial" panose="020B0604020202020204" pitchFamily="34" charset="0"/>
              <a:cs typeface="Arial" panose="020B0604020202020204" pitchFamily="34" charset="0"/>
            </a:endParaRPr>
          </a:p>
          <a:p>
            <a:pPr marL="0" indent="0" eaLnBrk="1" hangingPunct="1">
              <a:buNone/>
            </a:pPr>
            <a:endParaRPr lang="en-US" altLang="en-US" sz="2000" dirty="0">
              <a:latin typeface="Arial" panose="020B0604020202020204" pitchFamily="34" charset="0"/>
              <a:cs typeface="Arial" panose="020B0604020202020204" pitchFamily="34" charset="0"/>
            </a:endParaRPr>
          </a:p>
          <a:p>
            <a:pPr marL="0" indent="0" eaLnBrk="1" hangingPunct="1">
              <a:buNone/>
            </a:pPr>
            <a:r>
              <a:rPr lang="en-US" altLang="en-US" sz="2000" dirty="0">
                <a:latin typeface="Arial" panose="020B0604020202020204" pitchFamily="34" charset="0"/>
                <a:cs typeface="Arial" panose="020B0604020202020204" pitchFamily="34" charset="0"/>
              </a:rPr>
              <a:t>ANSI A300 Pruning Standard (Pruning of Trees) - </a:t>
            </a:r>
            <a:r>
              <a:rPr lang="en-US" alt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http://www.ansi.org/</a:t>
            </a:r>
            <a:endParaRPr lang="en-US" altLang="en-US" sz="2000" dirty="0">
              <a:solidFill>
                <a:srgbClr val="0070C0"/>
              </a:solidFill>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a:extLst>
              <a:ext uri="{FF2B5EF4-FFF2-40B4-BE49-F238E27FC236}">
                <a16:creationId xmlns:a16="http://schemas.microsoft.com/office/drawing/2014/main" id="{2021BF1B-1ECC-FC2E-D95B-173067646988}"/>
              </a:ext>
            </a:extLst>
          </p:cNvPr>
          <p:cNvSpPr>
            <a:spLocks noGrp="1"/>
          </p:cNvSpPr>
          <p:nvPr>
            <p:ph type="title"/>
          </p:nvPr>
        </p:nvSpPr>
        <p:spPr>
          <a:xfrm>
            <a:off x="685800" y="228600"/>
            <a:ext cx="7772400" cy="838200"/>
          </a:xfrm>
        </p:spPr>
        <p:txBody>
          <a:bodyPr/>
          <a:lstStyle/>
          <a:p>
            <a:pPr algn="ctr" eaLnBrk="1" hangingPunct="1"/>
            <a:r>
              <a:rPr lang="en-US" altLang="en-US" sz="2400" dirty="0">
                <a:latin typeface="Arial" panose="020B0604020202020204" pitchFamily="34" charset="0"/>
                <a:cs typeface="Arial" panose="020B0604020202020204" pitchFamily="34" charset="0"/>
              </a:rPr>
              <a:t>	Tree / Power line contact videos</a:t>
            </a:r>
            <a:endParaRPr lang="en-US" altLang="en-US" sz="2400" dirty="0">
              <a:latin typeface="Arial" panose="020B0604020202020204" pitchFamily="34" charset="0"/>
              <a:cs typeface="Arial" panose="020B0604020202020204" pitchFamily="34" charset="0"/>
              <a:hlinkClick r:id="rId2"/>
            </a:endParaRPr>
          </a:p>
        </p:txBody>
      </p:sp>
      <p:sp>
        <p:nvSpPr>
          <p:cNvPr id="2" name="Content Placeholder 1">
            <a:extLst>
              <a:ext uri="{FF2B5EF4-FFF2-40B4-BE49-F238E27FC236}">
                <a16:creationId xmlns:a16="http://schemas.microsoft.com/office/drawing/2014/main" id="{BE906D31-BEF1-7554-35E1-F724BAF39260}"/>
              </a:ext>
            </a:extLst>
          </p:cNvPr>
          <p:cNvSpPr>
            <a:spLocks noGrp="1"/>
          </p:cNvSpPr>
          <p:nvPr>
            <p:ph idx="1"/>
          </p:nvPr>
        </p:nvSpPr>
        <p:spPr>
          <a:xfrm>
            <a:off x="685800" y="1600200"/>
            <a:ext cx="7772400" cy="5029200"/>
          </a:xfrm>
        </p:spPr>
        <p:txBody>
          <a:bodyPr/>
          <a:lstStyle/>
          <a:p>
            <a:pPr marL="0" indent="0" eaLnBrk="1" hangingPunct="1">
              <a:buNone/>
            </a:pPr>
            <a:endParaRPr lang="en-US" altLang="en-US" sz="2000" dirty="0">
              <a:solidFill>
                <a:srgbClr val="0070C0"/>
              </a:solidFill>
              <a:latin typeface="Arial" panose="020B0604020202020204" pitchFamily="34" charset="0"/>
              <a:cs typeface="Arial" panose="020B0604020202020204" pitchFamily="34" charset="0"/>
            </a:endParaRPr>
          </a:p>
          <a:p>
            <a:pPr marL="0" indent="0" eaLnBrk="1" hangingPunct="1">
              <a:buNone/>
            </a:pPr>
            <a:r>
              <a:rPr lang="en-US" altLang="en-US" sz="2000" dirty="0">
                <a:latin typeface="Arial" panose="020B0604020202020204" pitchFamily="34" charset="0"/>
                <a:cs typeface="Arial" panose="020B0604020202020204" pitchFamily="34" charset="0"/>
              </a:rPr>
              <a:t>Large tree burning on Primary</a:t>
            </a:r>
          </a:p>
          <a:p>
            <a:pPr marL="0" indent="0" eaLnBrk="1" hangingPunct="1">
              <a:buNone/>
            </a:pPr>
            <a:r>
              <a:rPr lang="en-US" altLang="en-US" sz="20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http://www.youtube.com/watch?v=84zSwjNNo3k</a:t>
            </a:r>
            <a:endParaRPr lang="en-US" altLang="en-US" sz="2000" dirty="0">
              <a:solidFill>
                <a:srgbClr val="0070C0"/>
              </a:solidFill>
              <a:latin typeface="Arial" panose="020B0604020202020204" pitchFamily="34" charset="0"/>
              <a:cs typeface="Arial" panose="020B0604020202020204" pitchFamily="34" charset="0"/>
            </a:endParaRPr>
          </a:p>
          <a:p>
            <a:pPr marL="0" indent="0" eaLnBrk="1" hangingPunct="1">
              <a:buNone/>
            </a:pPr>
            <a:endParaRPr lang="en-US" altLang="en-US" sz="2000" dirty="0">
              <a:latin typeface="Arial" panose="020B0604020202020204" pitchFamily="34" charset="0"/>
              <a:cs typeface="Arial" panose="020B0604020202020204" pitchFamily="34" charset="0"/>
            </a:endParaRPr>
          </a:p>
          <a:p>
            <a:pPr marL="0" indent="0" eaLnBrk="1" hangingPunct="1">
              <a:buNone/>
            </a:pPr>
            <a:r>
              <a:rPr lang="en-US" altLang="en-US" sz="2000" dirty="0">
                <a:latin typeface="Arial" panose="020B0604020202020204" pitchFamily="34" charset="0"/>
                <a:cs typeface="Arial" panose="020B0604020202020204" pitchFamily="34" charset="0"/>
              </a:rPr>
              <a:t>Limb tracking on primary</a:t>
            </a:r>
          </a:p>
          <a:p>
            <a:pPr marL="0" indent="0" eaLnBrk="1" hangingPunct="1">
              <a:buNone/>
            </a:pPr>
            <a:r>
              <a:rPr lang="en-US" altLang="en-US" sz="20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http://www.youtube.com/watch?v=aoeTTbgCIfY</a:t>
            </a:r>
            <a:endParaRPr lang="en-US" altLang="en-US" sz="2000" dirty="0">
              <a:solidFill>
                <a:srgbClr val="0070C0"/>
              </a:solidFill>
              <a:latin typeface="Arial" panose="020B0604020202020204" pitchFamily="34" charset="0"/>
              <a:cs typeface="Arial" panose="020B0604020202020204" pitchFamily="34" charset="0"/>
            </a:endParaRPr>
          </a:p>
          <a:p>
            <a:pPr marL="0" indent="0" eaLnBrk="1" hangingPunct="1">
              <a:buNone/>
            </a:pPr>
            <a:endParaRPr lang="en-US" altLang="en-US" sz="2400" b="1" dirty="0">
              <a:cs typeface="Arial" panose="020B0604020202020204"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742B-C40C-0835-686B-000AEA70F69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7B57A9D-FE89-9007-07B5-35A1E26C8580}"/>
              </a:ext>
            </a:extLst>
          </p:cNvPr>
          <p:cNvSpPr>
            <a:spLocks noGrp="1"/>
          </p:cNvSpPr>
          <p:nvPr>
            <p:ph idx="1"/>
          </p:nvPr>
        </p:nvSpPr>
        <p:spPr>
          <a:xfrm>
            <a:off x="1066800" y="1600200"/>
            <a:ext cx="7010400" cy="4495800"/>
          </a:xfrm>
        </p:spPr>
        <p:txBody>
          <a:bodyPr/>
          <a:lstStyle/>
          <a:p>
            <a:pPr marL="0" indent="0">
              <a:buNone/>
            </a:pPr>
            <a:endParaRPr lang="en-US" dirty="0"/>
          </a:p>
          <a:p>
            <a:pPr marL="0" indent="0">
              <a:buNone/>
            </a:pPr>
            <a:r>
              <a:rPr lang="en-US" dirty="0"/>
              <a:t>One thing I would like to leave you with is that communication is key.  Good communication between the utility and property owners ensures there are no surprises, and clears the path for safe, reliable electric service.</a:t>
            </a:r>
          </a:p>
        </p:txBody>
      </p:sp>
      <p:sp>
        <p:nvSpPr>
          <p:cNvPr id="4" name="Footer Placeholder 3">
            <a:extLst>
              <a:ext uri="{FF2B5EF4-FFF2-40B4-BE49-F238E27FC236}">
                <a16:creationId xmlns:a16="http://schemas.microsoft.com/office/drawing/2014/main" id="{ED6D8AE5-508F-CEA2-4BC9-C57B9826D99E}"/>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981535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C465F-696F-435E-40B4-82490548477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D7A450D-47C9-5F0F-130A-02EA3735BA7E}"/>
              </a:ext>
            </a:extLst>
          </p:cNvPr>
          <p:cNvPicPr>
            <a:picLocks noGrp="1" noChangeAspect="1"/>
          </p:cNvPicPr>
          <p:nvPr>
            <p:ph idx="1"/>
          </p:nvPr>
        </p:nvPicPr>
        <p:blipFill>
          <a:blip r:embed="rId2"/>
          <a:stretch>
            <a:fillRect/>
          </a:stretch>
        </p:blipFill>
        <p:spPr>
          <a:xfrm>
            <a:off x="2142533" y="1737213"/>
            <a:ext cx="4858933" cy="3383573"/>
          </a:xfrm>
          <a:prstGeom prst="rect">
            <a:avLst/>
          </a:prstGeom>
        </p:spPr>
      </p:pic>
      <p:sp>
        <p:nvSpPr>
          <p:cNvPr id="4" name="Footer Placeholder 3">
            <a:extLst>
              <a:ext uri="{FF2B5EF4-FFF2-40B4-BE49-F238E27FC236}">
                <a16:creationId xmlns:a16="http://schemas.microsoft.com/office/drawing/2014/main" id="{6BB962B7-68D0-DC8A-7581-D84B6DCA7C3A}"/>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457668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B0BB482-4290-FC19-A46D-CF5C7990443B}"/>
              </a:ext>
            </a:extLst>
          </p:cNvPr>
          <p:cNvSpPr>
            <a:spLocks noGrp="1"/>
          </p:cNvSpPr>
          <p:nvPr>
            <p:ph type="title"/>
          </p:nvPr>
        </p:nvSpPr>
        <p:spPr>
          <a:xfrm>
            <a:off x="685800" y="304800"/>
            <a:ext cx="7772400" cy="533400"/>
          </a:xfrm>
        </p:spPr>
        <p:txBody>
          <a:bodyPr anchor="t"/>
          <a:lstStyle/>
          <a:p>
            <a:pPr algn="ctr"/>
            <a:r>
              <a:rPr lang="en-US" altLang="en-US" sz="2400" dirty="0">
                <a:latin typeface="Arial" panose="020B0604020202020204" pitchFamily="34" charset="0"/>
                <a:cs typeface="Arial" panose="020B0604020202020204" pitchFamily="34" charset="0"/>
              </a:rPr>
              <a:t>	Why do electric utilities prune trees?</a:t>
            </a:r>
          </a:p>
        </p:txBody>
      </p:sp>
      <p:sp>
        <p:nvSpPr>
          <p:cNvPr id="3" name="Content Placeholder 2">
            <a:extLst>
              <a:ext uri="{FF2B5EF4-FFF2-40B4-BE49-F238E27FC236}">
                <a16:creationId xmlns:a16="http://schemas.microsoft.com/office/drawing/2014/main" id="{8BC0A59C-C515-A69A-7052-F1A0011F1976}"/>
              </a:ext>
            </a:extLst>
          </p:cNvPr>
          <p:cNvSpPr>
            <a:spLocks noGrp="1"/>
          </p:cNvSpPr>
          <p:nvPr>
            <p:ph idx="1"/>
          </p:nvPr>
        </p:nvSpPr>
        <p:spPr/>
        <p:txBody>
          <a:bodyPr/>
          <a:lstStyle/>
          <a:p>
            <a:pPr marL="0" indent="0" eaLnBrk="1" fontAlgn="auto" hangingPunct="1">
              <a:spcBef>
                <a:spcPts val="0"/>
              </a:spcBef>
              <a:spcAft>
                <a:spcPts val="0"/>
              </a:spcAft>
              <a:buNone/>
              <a:defRPr/>
            </a:pPr>
            <a:r>
              <a:rPr lang="en-US" sz="2000" b="1" dirty="0">
                <a:latin typeface="Arial" panose="020B0604020202020204" pitchFamily="34" charset="0"/>
                <a:cs typeface="Arial" panose="020B0604020202020204" pitchFamily="34" charset="0"/>
              </a:rPr>
              <a:t>FOR SAFETY:</a:t>
            </a:r>
          </a:p>
          <a:p>
            <a:pPr eaLnBrk="1" fontAlgn="auto" hangingPunct="1">
              <a:spcBef>
                <a:spcPts val="0"/>
              </a:spcBef>
              <a:spcAft>
                <a:spcPts val="0"/>
              </a:spcAft>
              <a:defRPr/>
            </a:pPr>
            <a:endParaRPr lang="en-US" sz="2000" b="1"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r>
              <a:rPr lang="en-US" sz="2000" dirty="0">
                <a:latin typeface="Arial" panose="020B0604020202020204" pitchFamily="34" charset="0"/>
                <a:cs typeface="Arial" panose="020B0604020202020204" pitchFamily="34" charset="0"/>
              </a:rPr>
              <a:t>Utility vegetation maintenance reduces electric safety risk to the public by:</a:t>
            </a:r>
          </a:p>
          <a:p>
            <a:pPr marL="457200" indent="-457200" eaLnBrk="1" fontAlgn="auto" hangingPunct="1">
              <a:spcBef>
                <a:spcPts val="0"/>
              </a:spcBef>
              <a:spcAft>
                <a:spcPts val="0"/>
              </a:spcAft>
              <a:buFont typeface="Arial" pitchFamily="34" charset="0"/>
              <a:buChar char="•"/>
              <a:defRPr/>
            </a:pPr>
            <a:endParaRPr lang="en-US" sz="2000" dirty="0">
              <a:latin typeface="Arial" panose="020B0604020202020204" pitchFamily="34" charset="0"/>
              <a:cs typeface="Arial" panose="020B0604020202020204" pitchFamily="34" charset="0"/>
            </a:endParaRPr>
          </a:p>
          <a:p>
            <a:pPr marL="914400" lvl="1" indent="-4572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Providing minimum separation between wires and vegetation to eliminate potential electrical contacts.</a:t>
            </a:r>
          </a:p>
          <a:p>
            <a:pPr marL="914400" lvl="1" indent="-457200" eaLnBrk="1" fontAlgn="auto" hangingPunct="1">
              <a:spcBef>
                <a:spcPts val="0"/>
              </a:spcBef>
              <a:spcAft>
                <a:spcPts val="0"/>
              </a:spcAft>
              <a:buFont typeface="Arial" pitchFamily="34" charset="0"/>
              <a:buChar char="•"/>
              <a:defRPr/>
            </a:pPr>
            <a:endParaRPr lang="en-US" sz="2000" dirty="0">
              <a:latin typeface="Arial" panose="020B0604020202020204" pitchFamily="34" charset="0"/>
              <a:cs typeface="Arial" panose="020B0604020202020204" pitchFamily="34" charset="0"/>
            </a:endParaRPr>
          </a:p>
          <a:p>
            <a:pPr marL="914400" lvl="1" indent="-4572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Reducing wildfire risk by managing tree/wire conflicts.</a:t>
            </a:r>
          </a:p>
          <a:p>
            <a:endParaRPr lang="en-US" dirty="0"/>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4">
            <a:extLst>
              <a:ext uri="{FF2B5EF4-FFF2-40B4-BE49-F238E27FC236}">
                <a16:creationId xmlns:a16="http://schemas.microsoft.com/office/drawing/2014/main" id="{0A3E8BF4-99D0-933D-80FB-C6AA1FEFA34F}"/>
              </a:ext>
            </a:extLst>
          </p:cNvPr>
          <p:cNvSpPr>
            <a:spLocks noGrp="1"/>
          </p:cNvSpPr>
          <p:nvPr>
            <p:ph type="title"/>
          </p:nvPr>
        </p:nvSpPr>
        <p:spPr>
          <a:xfrm>
            <a:off x="685801" y="381000"/>
            <a:ext cx="7772400" cy="533400"/>
          </a:xfrm>
        </p:spPr>
        <p:txBody>
          <a:bodyPr anchor="t"/>
          <a:lstStyle/>
          <a:p>
            <a:pPr algn="ctr" eaLnBrk="1" hangingPunct="1"/>
            <a:r>
              <a:rPr lang="en-US" altLang="en-US" sz="2400" b="1" dirty="0">
                <a:latin typeface="Arial" panose="020B0604020202020204" pitchFamily="34" charset="0"/>
                <a:cs typeface="Arial" panose="020B0604020202020204" pitchFamily="34" charset="0"/>
              </a:rPr>
              <a:t>	Why do electric utilities prune trees?</a:t>
            </a:r>
            <a:br>
              <a:rPr lang="en-US" altLang="en-US" sz="2400" b="1" dirty="0"/>
            </a:br>
            <a:endParaRPr lang="en-US" altLang="en-US" sz="2400" b="1" dirty="0"/>
          </a:p>
        </p:txBody>
      </p:sp>
      <p:sp>
        <p:nvSpPr>
          <p:cNvPr id="2" name="Content Placeholder 1">
            <a:extLst>
              <a:ext uri="{FF2B5EF4-FFF2-40B4-BE49-F238E27FC236}">
                <a16:creationId xmlns:a16="http://schemas.microsoft.com/office/drawing/2014/main" id="{5F4715AE-23DF-4EE7-5391-84034B839213}"/>
              </a:ext>
            </a:extLst>
          </p:cNvPr>
          <p:cNvSpPr>
            <a:spLocks noGrp="1"/>
          </p:cNvSpPr>
          <p:nvPr>
            <p:ph idx="1"/>
          </p:nvPr>
        </p:nvSpPr>
        <p:spPr>
          <a:xfrm>
            <a:off x="699656" y="1600200"/>
            <a:ext cx="7772400" cy="4495800"/>
          </a:xfrm>
        </p:spPr>
        <p:txBody>
          <a:bodyPr/>
          <a:lstStyle/>
          <a:p>
            <a:pPr marL="0" indent="0" eaLnBrk="1" fontAlgn="auto" hangingPunct="1">
              <a:spcBef>
                <a:spcPts val="0"/>
              </a:spcBef>
              <a:spcAft>
                <a:spcPts val="0"/>
              </a:spcAft>
              <a:buNone/>
              <a:defRPr/>
            </a:pPr>
            <a:r>
              <a:rPr lang="en-US" sz="2000" b="1" dirty="0">
                <a:latin typeface="Arial" panose="020B0604020202020204" pitchFamily="34" charset="0"/>
                <a:cs typeface="Arial" panose="020B0604020202020204" pitchFamily="34" charset="0"/>
              </a:rPr>
              <a:t>FOR RELIABILITY:</a:t>
            </a:r>
          </a:p>
          <a:p>
            <a:pPr marL="0" indent="0" eaLnBrk="1" fontAlgn="auto" hangingPunct="1">
              <a:spcBef>
                <a:spcPts val="0"/>
              </a:spcBef>
              <a:spcAft>
                <a:spcPts val="0"/>
              </a:spcAft>
              <a:buNone/>
              <a:defRPr/>
            </a:pPr>
            <a:endParaRPr lang="en-US" sz="2000" b="1"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r>
              <a:rPr lang="en-US" sz="1800" dirty="0">
                <a:latin typeface="Arial" panose="020B0604020202020204" pitchFamily="34" charset="0"/>
                <a:cs typeface="Arial" panose="020B0604020202020204" pitchFamily="34" charset="0"/>
              </a:rPr>
              <a:t>Trees that are too close to power lines can interfere with electric service; especially when weather brings wind, rain, lightning, ice, or wet snow. Maintaining power to critical infrastructure and services such as hospitals, nursing homes, police and fire departments, airports, water and sewer pumping stations and traffic signals is paramount.</a:t>
            </a:r>
          </a:p>
          <a:p>
            <a:pPr marL="0" indent="0" eaLnBrk="1" fontAlgn="auto" hangingPunct="1">
              <a:spcBef>
                <a:spcPts val="0"/>
              </a:spcBef>
              <a:spcAft>
                <a:spcPts val="0"/>
              </a:spcAft>
              <a:buNone/>
              <a:defRPr/>
            </a:pPr>
            <a:endParaRPr lang="en-US" sz="2000" dirty="0">
              <a:latin typeface="Arial" panose="020B0604020202020204" pitchFamily="34" charset="0"/>
              <a:cs typeface="Arial" panose="020B0604020202020204" pitchFamily="34" charset="0"/>
            </a:endParaRPr>
          </a:p>
          <a:p>
            <a:pPr marL="0" indent="0" eaLnBrk="1" fontAlgn="auto" hangingPunct="1">
              <a:spcBef>
                <a:spcPts val="0"/>
              </a:spcBef>
              <a:spcAft>
                <a:spcPts val="0"/>
              </a:spcAft>
              <a:buNone/>
              <a:defRPr/>
            </a:pPr>
            <a:r>
              <a:rPr lang="en-US" sz="1800" dirty="0">
                <a:latin typeface="Arial" panose="020B0604020202020204" pitchFamily="34" charset="0"/>
                <a:cs typeface="Arial" panose="020B0604020202020204" pitchFamily="34" charset="0"/>
              </a:rPr>
              <a:t>Utilities can better assure reliability of electric service by:</a:t>
            </a:r>
          </a:p>
          <a:p>
            <a:pPr marL="0" indent="0" eaLnBrk="1" fontAlgn="auto" hangingPunct="1">
              <a:spcBef>
                <a:spcPts val="0"/>
              </a:spcBef>
              <a:spcAft>
                <a:spcPts val="0"/>
              </a:spcAft>
              <a:buNone/>
              <a:defRPr/>
            </a:pPr>
            <a:endParaRPr lang="en-US" sz="1800" dirty="0">
              <a:latin typeface="Arial" panose="020B0604020202020204" pitchFamily="34" charset="0"/>
              <a:cs typeface="Arial" panose="020B0604020202020204" pitchFamily="34" charset="0"/>
            </a:endParaRPr>
          </a:p>
          <a:p>
            <a:pPr lvl="1" eaLnBrk="1" fontAlgn="auto" hangingPunct="1">
              <a:spcBef>
                <a:spcPts val="0"/>
              </a:spcBef>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Having a preventative maintenance program that includes removing branches, vines and entire trees and brush from electrical equipment and energized conductors.</a:t>
            </a:r>
          </a:p>
          <a:p>
            <a:pPr lvl="1" eaLnBrk="1" fontAlgn="auto" hangingPunct="1">
              <a:spcBef>
                <a:spcPts val="0"/>
              </a:spcBef>
              <a:spcAft>
                <a:spcPts val="0"/>
              </a:spcAft>
              <a:buFont typeface="Arial" panose="020B0604020202020204" pitchFamily="34" charset="0"/>
              <a:buChar char="•"/>
              <a:defRPr/>
            </a:pPr>
            <a:endParaRPr lang="en-US" sz="1800" dirty="0">
              <a:latin typeface="Arial" panose="020B0604020202020204" pitchFamily="34" charset="0"/>
              <a:cs typeface="Arial" panose="020B0604020202020204" pitchFamily="34" charset="0"/>
            </a:endParaRPr>
          </a:p>
          <a:p>
            <a:pPr lvl="1" eaLnBrk="1" fontAlgn="auto" hangingPunct="1">
              <a:spcBef>
                <a:spcPts val="0"/>
              </a:spcBef>
              <a:spcAft>
                <a:spcPts val="0"/>
              </a:spcAft>
              <a:buFont typeface="Arial" panose="020B0604020202020204" pitchFamily="34" charset="0"/>
              <a:buChar char="•"/>
              <a:defRPr/>
            </a:pPr>
            <a:r>
              <a:rPr lang="en-US" sz="1800" dirty="0">
                <a:latin typeface="Arial" panose="020B0604020202020204" pitchFamily="34" charset="0"/>
                <a:cs typeface="Arial" panose="020B0604020202020204" pitchFamily="34" charset="0"/>
              </a:rPr>
              <a:t>Removing vegetation that can potentially cause a safety hazard or an electrical outage when it has the potential to grow or fall into the power lines due to weather or poor tree health.</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4">
            <a:extLst>
              <a:ext uri="{FF2B5EF4-FFF2-40B4-BE49-F238E27FC236}">
                <a16:creationId xmlns:a16="http://schemas.microsoft.com/office/drawing/2014/main" id="{643B0696-531C-C1D2-1A24-BB57A8DDEDD7}"/>
              </a:ext>
            </a:extLst>
          </p:cNvPr>
          <p:cNvSpPr>
            <a:spLocks noGrp="1"/>
          </p:cNvSpPr>
          <p:nvPr>
            <p:ph type="title"/>
          </p:nvPr>
        </p:nvSpPr>
        <p:spPr>
          <a:xfrm>
            <a:off x="685800" y="228600"/>
            <a:ext cx="7772400" cy="838200"/>
          </a:xfrm>
        </p:spPr>
        <p:txBody>
          <a:bodyPr anchor="t"/>
          <a:lstStyle/>
          <a:p>
            <a:pPr algn="ctr" eaLnBrk="1" hangingPunct="1"/>
            <a:r>
              <a:rPr lang="en-US" altLang="en-US" sz="2400" dirty="0">
                <a:latin typeface="Arial" panose="020B0604020202020204" pitchFamily="34" charset="0"/>
                <a:cs typeface="Arial" panose="020B0604020202020204" pitchFamily="34" charset="0"/>
              </a:rPr>
              <a:t>	Does the utility follow any pruning standards?</a:t>
            </a:r>
          </a:p>
        </p:txBody>
      </p:sp>
      <p:sp>
        <p:nvSpPr>
          <p:cNvPr id="16" name="Text Placeholder 15">
            <a:extLst>
              <a:ext uri="{FF2B5EF4-FFF2-40B4-BE49-F238E27FC236}">
                <a16:creationId xmlns:a16="http://schemas.microsoft.com/office/drawing/2014/main" id="{7FA94CE1-B64D-67E8-8726-8129F5D70181}"/>
              </a:ext>
            </a:extLst>
          </p:cNvPr>
          <p:cNvSpPr>
            <a:spLocks noGrp="1"/>
          </p:cNvSpPr>
          <p:nvPr>
            <p:ph idx="1"/>
          </p:nvPr>
        </p:nvSpPr>
        <p:spPr>
          <a:noFill/>
        </p:spPr>
        <p:txBody>
          <a:bodyPr rtlCol="0">
            <a:normAutofit/>
          </a:bodyPr>
          <a:lstStyle/>
          <a:p>
            <a:pPr eaLnBrk="1" fontAlgn="auto" hangingPunct="1">
              <a:spcAft>
                <a:spcPts val="0"/>
              </a:spcAft>
              <a:defRPr/>
            </a:pPr>
            <a:r>
              <a:rPr lang="en-US" sz="1800" dirty="0">
                <a:latin typeface="Arial" pitchFamily="34" charset="0"/>
                <a:cs typeface="Arial" pitchFamily="34" charset="0"/>
              </a:rPr>
              <a:t>TNMP line clearance pruning contractors follow ANSI A300 standards when performing utility pruning work.</a:t>
            </a:r>
          </a:p>
          <a:p>
            <a:pPr eaLnBrk="1" fontAlgn="auto" hangingPunct="1">
              <a:spcAft>
                <a:spcPts val="0"/>
              </a:spcAft>
              <a:defRPr/>
            </a:pPr>
            <a:endParaRPr lang="en-US" sz="1800" dirty="0">
              <a:latin typeface="Arial" pitchFamily="34" charset="0"/>
              <a:cs typeface="Arial" pitchFamily="34" charset="0"/>
            </a:endParaRPr>
          </a:p>
          <a:p>
            <a:pPr eaLnBrk="1" fontAlgn="auto" hangingPunct="1">
              <a:spcAft>
                <a:spcPts val="0"/>
              </a:spcAft>
              <a:defRPr/>
            </a:pPr>
            <a:r>
              <a:rPr lang="en-US" sz="1800" dirty="0">
                <a:latin typeface="Arial" pitchFamily="34" charset="0"/>
                <a:cs typeface="Arial" pitchFamily="34" charset="0"/>
              </a:rPr>
              <a:t>ANSI stands for the American National Standards Institute and ANSI A300 is the generally accepted standard for the utility industry.</a:t>
            </a:r>
          </a:p>
          <a:p>
            <a:pPr eaLnBrk="1" fontAlgn="auto" hangingPunct="1">
              <a:spcAft>
                <a:spcPts val="0"/>
              </a:spcAft>
              <a:defRPr/>
            </a:pPr>
            <a:endParaRPr lang="en-US" sz="1800" dirty="0">
              <a:latin typeface="Arial" pitchFamily="34" charset="0"/>
              <a:cs typeface="Arial" pitchFamily="34" charset="0"/>
            </a:endParaRPr>
          </a:p>
          <a:p>
            <a:pPr eaLnBrk="1" fontAlgn="auto" hangingPunct="1">
              <a:spcAft>
                <a:spcPts val="0"/>
              </a:spcAft>
              <a:defRPr/>
            </a:pPr>
            <a:r>
              <a:rPr lang="en-US" sz="1800" dirty="0">
                <a:latin typeface="Arial" pitchFamily="34" charset="0"/>
                <a:cs typeface="Arial" pitchFamily="34" charset="0"/>
              </a:rPr>
              <a:t>ANSI A300 guidelines are endorsed by the International Society of Arboriculture (ISA), and when executed correctly promote </a:t>
            </a:r>
            <a:r>
              <a:rPr lang="en-US" sz="1800" b="1" u="sng" dirty="0">
                <a:latin typeface="Arial" pitchFamily="34" charset="0"/>
                <a:cs typeface="Arial" pitchFamily="34" charset="0"/>
              </a:rPr>
              <a:t>directional pruning </a:t>
            </a:r>
            <a:r>
              <a:rPr lang="en-US" sz="1800" dirty="0">
                <a:latin typeface="Arial" pitchFamily="34" charset="0"/>
                <a:cs typeface="Arial" pitchFamily="34" charset="0"/>
              </a:rPr>
              <a:t>methods, minimize pruning stress and focus on tree health while obtaining necessary clearance from power 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D6D0-2C75-A516-18A9-FE36C698B177}"/>
              </a:ext>
            </a:extLst>
          </p:cNvPr>
          <p:cNvSpPr>
            <a:spLocks noGrp="1"/>
          </p:cNvSpPr>
          <p:nvPr>
            <p:ph type="title"/>
          </p:nvPr>
        </p:nvSpPr>
        <p:spPr>
          <a:xfrm>
            <a:off x="685800" y="228600"/>
            <a:ext cx="7772400" cy="838200"/>
          </a:xfrm>
        </p:spPr>
        <p:txBody>
          <a:bodyPr/>
          <a:lstStyle/>
          <a:p>
            <a:pPr algn="ctr"/>
            <a:r>
              <a:rPr lang="en-US" sz="2400" dirty="0">
                <a:latin typeface="Arial" panose="020B0604020202020204" pitchFamily="34" charset="0"/>
                <a:cs typeface="Arial" panose="020B0604020202020204" pitchFamily="34" charset="0"/>
              </a:rPr>
              <a:t>What is Directional Pruning?</a:t>
            </a:r>
          </a:p>
        </p:txBody>
      </p:sp>
      <p:sp>
        <p:nvSpPr>
          <p:cNvPr id="3" name="Content Placeholder 2">
            <a:extLst>
              <a:ext uri="{FF2B5EF4-FFF2-40B4-BE49-F238E27FC236}">
                <a16:creationId xmlns:a16="http://schemas.microsoft.com/office/drawing/2014/main" id="{261DEDD4-18B4-14F3-448F-8C7B3422B709}"/>
              </a:ext>
            </a:extLst>
          </p:cNvPr>
          <p:cNvSpPr>
            <a:spLocks noGrp="1"/>
          </p:cNvSpPr>
          <p:nvPr>
            <p:ph idx="1"/>
          </p:nvPr>
        </p:nvSpPr>
        <p:spPr/>
        <p:txBody>
          <a:bodyPr/>
          <a:lstStyle/>
          <a:p>
            <a:pPr marL="342900" indent="-3429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Directional pruning includes the removal of branches growing toward the power lines while leaving those that are growing away. It is the most appropriate way to prune trees for electric utility line clearance.</a:t>
            </a:r>
          </a:p>
          <a:p>
            <a:pPr marL="342900" indent="-342900" eaLnBrk="1" fontAlgn="auto" hangingPunct="1">
              <a:spcBef>
                <a:spcPts val="0"/>
              </a:spcBef>
              <a:spcAft>
                <a:spcPts val="0"/>
              </a:spcAft>
              <a:buFont typeface="Arial" pitchFamily="34" charset="0"/>
              <a:buChar char="•"/>
              <a:defRPr/>
            </a:pPr>
            <a:endParaRPr lang="en-US" sz="2000" dirty="0">
              <a:latin typeface="Arial" panose="020B0604020202020204" pitchFamily="34" charset="0"/>
              <a:cs typeface="Arial" panose="020B0604020202020204" pitchFamily="34" charset="0"/>
            </a:endParaRPr>
          </a:p>
          <a:p>
            <a:pPr marL="342900" indent="-342900" eaLnBrk="1" fontAlgn="auto" hangingPunct="1">
              <a:spcBef>
                <a:spcPts val="0"/>
              </a:spcBef>
              <a:spcAft>
                <a:spcPts val="0"/>
              </a:spcAft>
              <a:buFont typeface="Arial" pitchFamily="34" charset="0"/>
              <a:buChar char="•"/>
              <a:defRPr/>
            </a:pPr>
            <a:r>
              <a:rPr lang="en-US" sz="2000" dirty="0">
                <a:latin typeface="Arial" panose="020B0604020202020204" pitchFamily="34" charset="0"/>
                <a:cs typeface="Arial" panose="020B0604020202020204" pitchFamily="34" charset="0"/>
              </a:rPr>
              <a:t>Trees that are pruned in accordance with ANSI A300 Standards will have branches pruned back to a lateral branch that is at least one third the diameter of the branch being removed. Pruning cuts should be made close to the parent or main limb (just beyond the branch collar), and care should be given to avoid flush cuts, stub cuts, and damage to the main limb.</a:t>
            </a:r>
          </a:p>
          <a:p>
            <a:endParaRPr lang="en-US" dirty="0"/>
          </a:p>
        </p:txBody>
      </p:sp>
      <p:sp>
        <p:nvSpPr>
          <p:cNvPr id="4" name="Footer Placeholder 3">
            <a:extLst>
              <a:ext uri="{FF2B5EF4-FFF2-40B4-BE49-F238E27FC236}">
                <a16:creationId xmlns:a16="http://schemas.microsoft.com/office/drawing/2014/main" id="{69329A4F-4B93-7617-318B-85A7020587E3}"/>
              </a:ext>
            </a:extLst>
          </p:cNvPr>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1976641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Figure 5. Crown raising - branches to be">
            <a:extLst>
              <a:ext uri="{FF2B5EF4-FFF2-40B4-BE49-F238E27FC236}">
                <a16:creationId xmlns:a16="http://schemas.microsoft.com/office/drawing/2014/main" id="{50E40052-5C64-6503-067E-E7CBB1C1C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299" y="1266306"/>
            <a:ext cx="5867401" cy="5486400"/>
          </a:xfrm>
          <a:prstGeom prst="rect">
            <a:avLst/>
          </a:prstGeom>
          <a:noFill/>
          <a:ln w="9525" cmpd="sng">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0BE5448-21E1-7849-C157-DA806C99F107}"/>
              </a:ext>
            </a:extLst>
          </p:cNvPr>
          <p:cNvSpPr>
            <a:spLocks noGrp="1"/>
          </p:cNvSpPr>
          <p:nvPr>
            <p:ph type="title"/>
          </p:nvPr>
        </p:nvSpPr>
        <p:spPr>
          <a:xfrm>
            <a:off x="2590800" y="119149"/>
            <a:ext cx="5943600" cy="838200"/>
          </a:xfrm>
        </p:spPr>
        <p:txBody>
          <a:bodyPr/>
          <a:lstStyle/>
          <a:p>
            <a:r>
              <a:rPr lang="en-US" sz="2400" dirty="0">
                <a:latin typeface="Arial" panose="020B0604020202020204" pitchFamily="34" charset="0"/>
                <a:cs typeface="Arial" panose="020B0604020202020204" pitchFamily="34" charset="0"/>
              </a:rPr>
              <a:t>What is Directional Pruning?</a:t>
            </a:r>
          </a:p>
        </p:txBody>
      </p:sp>
      <p:sp>
        <p:nvSpPr>
          <p:cNvPr id="3" name="Content Placeholder 2">
            <a:extLst>
              <a:ext uri="{FF2B5EF4-FFF2-40B4-BE49-F238E27FC236}">
                <a16:creationId xmlns:a16="http://schemas.microsoft.com/office/drawing/2014/main" id="{5230E64E-23EA-2303-2A61-C6961559B5D4}"/>
              </a:ext>
            </a:extLst>
          </p:cNvPr>
          <p:cNvSpPr>
            <a:spLocks noGrp="1"/>
          </p:cNvSpPr>
          <p:nvPr>
            <p:ph idx="1"/>
          </p:nvPr>
        </p:nvSpPr>
        <p:spPr>
          <a:xfrm rot="10800000" flipV="1">
            <a:off x="7654068" y="2860124"/>
            <a:ext cx="924521" cy="785705"/>
          </a:xfrm>
          <a:ln w="0">
            <a:solidFill>
              <a:schemeClr val="bg1"/>
            </a:solidFill>
          </a:ln>
        </p:spPr>
        <p:txBody>
          <a:bodyPr/>
          <a:lstStyle/>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9F16B-D5BC-0502-038D-22844712FF0F}"/>
              </a:ext>
            </a:extLst>
          </p:cNvPr>
          <p:cNvSpPr>
            <a:spLocks noGrp="1"/>
          </p:cNvSpPr>
          <p:nvPr>
            <p:ph type="title"/>
          </p:nvPr>
        </p:nvSpPr>
        <p:spPr>
          <a:xfrm>
            <a:off x="2438400" y="152400"/>
            <a:ext cx="6019800" cy="838200"/>
          </a:xfrm>
        </p:spPr>
        <p:txBody>
          <a:bodyPr/>
          <a:lstStyle/>
          <a:p>
            <a:pPr marL="0" indent="0" algn="ct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How will a tree look after is directionally pruned?</a:t>
            </a:r>
            <a:br>
              <a:rPr lang="en-US" sz="3600" dirty="0">
                <a:latin typeface="Arial" panose="020B0604020202020204" pitchFamily="34" charset="0"/>
                <a:cs typeface="Arial" panose="020B0604020202020204" pitchFamily="34" charset="0"/>
              </a:rPr>
            </a:br>
            <a:endParaRPr lang="en-US" dirty="0"/>
          </a:p>
        </p:txBody>
      </p:sp>
      <p:sp>
        <p:nvSpPr>
          <p:cNvPr id="4" name="Footer Placeholder 3">
            <a:extLst>
              <a:ext uri="{FF2B5EF4-FFF2-40B4-BE49-F238E27FC236}">
                <a16:creationId xmlns:a16="http://schemas.microsoft.com/office/drawing/2014/main" id="{383712E2-EE1C-55D2-5602-3C722BB999E2}"/>
              </a:ext>
            </a:extLst>
          </p:cNvPr>
          <p:cNvSpPr>
            <a:spLocks noGrp="1"/>
          </p:cNvSpPr>
          <p:nvPr>
            <p:ph type="ftr" sz="quarter" idx="11"/>
          </p:nvPr>
        </p:nvSpPr>
        <p:spPr/>
        <p:txBody>
          <a:bodyPr/>
          <a:lstStyle/>
          <a:p>
            <a:pPr>
              <a:defRPr/>
            </a:pPr>
            <a:endParaRPr lang="en-US" dirty="0"/>
          </a:p>
        </p:txBody>
      </p:sp>
      <p:pic>
        <p:nvPicPr>
          <p:cNvPr id="5" name="Content Placeholder 5" descr="A tree with a red line&#10;&#10;Description automatically generated with medium confidence">
            <a:extLst>
              <a:ext uri="{FF2B5EF4-FFF2-40B4-BE49-F238E27FC236}">
                <a16:creationId xmlns:a16="http://schemas.microsoft.com/office/drawing/2014/main" id="{464D4B9A-3160-C176-A2A2-F39E4B40084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8398" y="2221473"/>
            <a:ext cx="7086600" cy="4586220"/>
          </a:xfrm>
        </p:spPr>
      </p:pic>
      <p:sp>
        <p:nvSpPr>
          <p:cNvPr id="9" name="TextBox 8">
            <a:extLst>
              <a:ext uri="{FF2B5EF4-FFF2-40B4-BE49-F238E27FC236}">
                <a16:creationId xmlns:a16="http://schemas.microsoft.com/office/drawing/2014/main" id="{FF48A640-AA5D-0D14-8E23-AE6435F8DAF0}"/>
              </a:ext>
            </a:extLst>
          </p:cNvPr>
          <p:cNvSpPr txBox="1"/>
          <p:nvPr/>
        </p:nvSpPr>
        <p:spPr>
          <a:xfrm>
            <a:off x="400396" y="1500440"/>
            <a:ext cx="8362604"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Trees growing directly under power lines may appear U or V shaped (crown reduction or through-pruning). </a:t>
            </a:r>
            <a:br>
              <a:rPr lang="en-US" sz="2400" dirty="0">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52768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06F93-56F7-0716-40AD-15D2BF17E113}"/>
              </a:ext>
            </a:extLst>
          </p:cNvPr>
          <p:cNvSpPr>
            <a:spLocks noGrp="1"/>
          </p:cNvSpPr>
          <p:nvPr>
            <p:ph type="title"/>
          </p:nvPr>
        </p:nvSpPr>
        <p:spPr/>
        <p:txBody>
          <a:bodyPr/>
          <a:lstStyle/>
          <a:p>
            <a:pPr algn="ctr"/>
            <a:r>
              <a:rPr lang="en-US" sz="2400" b="1" dirty="0">
                <a:latin typeface="Arial" panose="020B0604020202020204" pitchFamily="34" charset="0"/>
                <a:cs typeface="Arial" panose="020B0604020202020204" pitchFamily="34" charset="0"/>
              </a:rPr>
              <a:t>How will a tree look after is directionally pruned?</a:t>
            </a:r>
            <a:br>
              <a:rPr lang="en-US" sz="2400" dirty="0">
                <a:latin typeface="Arial" panose="020B0604020202020204" pitchFamily="34" charset="0"/>
                <a:cs typeface="Arial" panose="020B0604020202020204" pitchFamily="34" charset="0"/>
              </a:rPr>
            </a:br>
            <a:endParaRPr lang="en-US" sz="2400" dirty="0"/>
          </a:p>
        </p:txBody>
      </p:sp>
      <p:sp>
        <p:nvSpPr>
          <p:cNvPr id="4" name="Footer Placeholder 3">
            <a:extLst>
              <a:ext uri="{FF2B5EF4-FFF2-40B4-BE49-F238E27FC236}">
                <a16:creationId xmlns:a16="http://schemas.microsoft.com/office/drawing/2014/main" id="{94F990F0-8576-227C-4F27-EAF12508E660}"/>
              </a:ext>
            </a:extLst>
          </p:cNvPr>
          <p:cNvSpPr>
            <a:spLocks noGrp="1"/>
          </p:cNvSpPr>
          <p:nvPr>
            <p:ph type="ftr" sz="quarter" idx="11"/>
          </p:nvPr>
        </p:nvSpPr>
        <p:spPr/>
        <p:txBody>
          <a:bodyPr/>
          <a:lstStyle/>
          <a:p>
            <a:pPr>
              <a:defRPr/>
            </a:pPr>
            <a:r>
              <a:rPr lang="en-US" dirty="0"/>
              <a:t>TNMP Branding Standards | Questions: Eric Paul in</a:t>
            </a:r>
          </a:p>
        </p:txBody>
      </p:sp>
      <p:pic>
        <p:nvPicPr>
          <p:cNvPr id="5" name="Content Placeholder 4" descr="A tree and power lines&#10;&#10;Description automatically generated">
            <a:extLst>
              <a:ext uri="{FF2B5EF4-FFF2-40B4-BE49-F238E27FC236}">
                <a16:creationId xmlns:a16="http://schemas.microsoft.com/office/drawing/2014/main" id="{86F0AB7F-FB91-5822-5B00-29DACADD2E6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30255" y="2249440"/>
            <a:ext cx="7083490" cy="4584207"/>
          </a:xfrm>
          <a:prstGeom prst="rect">
            <a:avLst/>
          </a:prstGeom>
        </p:spPr>
      </p:pic>
      <p:sp>
        <p:nvSpPr>
          <p:cNvPr id="9" name="TextBox 8">
            <a:extLst>
              <a:ext uri="{FF2B5EF4-FFF2-40B4-BE49-F238E27FC236}">
                <a16:creationId xmlns:a16="http://schemas.microsoft.com/office/drawing/2014/main" id="{96F9D03D-4969-3A8D-760C-7BC47E78A1C7}"/>
              </a:ext>
            </a:extLst>
          </p:cNvPr>
          <p:cNvSpPr txBox="1"/>
          <p:nvPr/>
        </p:nvSpPr>
        <p:spPr>
          <a:xfrm>
            <a:off x="457200" y="1418443"/>
            <a:ext cx="8153400"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Trees growing alongside power lines may appear L shaped.</a:t>
            </a:r>
            <a:endParaRPr lang="en-US" dirty="0"/>
          </a:p>
        </p:txBody>
      </p:sp>
    </p:spTree>
    <p:extLst>
      <p:ext uri="{BB962C8B-B14F-4D97-AF65-F5344CB8AC3E}">
        <p14:creationId xmlns:p14="http://schemas.microsoft.com/office/powerpoint/2010/main" val="2792583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4B54-7242-3E6C-DB2E-6F3A27D19A7D}"/>
              </a:ext>
            </a:extLst>
          </p:cNvPr>
          <p:cNvSpPr>
            <a:spLocks noGrp="1"/>
          </p:cNvSpPr>
          <p:nvPr>
            <p:ph type="title"/>
          </p:nvPr>
        </p:nvSpPr>
        <p:spPr/>
        <p:txBody>
          <a:bodyPr/>
          <a:lstStyle/>
          <a:p>
            <a:pPr algn="ctr"/>
            <a:r>
              <a:rPr lang="en-US" sz="2400" b="1" dirty="0">
                <a:latin typeface="Arial" panose="020B0604020202020204" pitchFamily="34" charset="0"/>
                <a:cs typeface="Arial" panose="020B0604020202020204" pitchFamily="34" charset="0"/>
              </a:rPr>
              <a:t>How will a tree look after is directionally pruned?</a:t>
            </a:r>
            <a:br>
              <a:rPr lang="en-US" sz="2400" dirty="0">
                <a:latin typeface="Arial" panose="020B0604020202020204" pitchFamily="34" charset="0"/>
                <a:cs typeface="Arial" panose="020B0604020202020204" pitchFamily="34" charset="0"/>
              </a:rPr>
            </a:br>
            <a:endParaRPr lang="en-US" sz="2400" dirty="0"/>
          </a:p>
        </p:txBody>
      </p:sp>
      <p:sp>
        <p:nvSpPr>
          <p:cNvPr id="4" name="Footer Placeholder 3">
            <a:extLst>
              <a:ext uri="{FF2B5EF4-FFF2-40B4-BE49-F238E27FC236}">
                <a16:creationId xmlns:a16="http://schemas.microsoft.com/office/drawing/2014/main" id="{B0558473-0065-E23B-69FA-5770F230A27E}"/>
              </a:ext>
            </a:extLst>
          </p:cNvPr>
          <p:cNvSpPr>
            <a:spLocks noGrp="1"/>
          </p:cNvSpPr>
          <p:nvPr>
            <p:ph type="ftr" sz="quarter" idx="11"/>
          </p:nvPr>
        </p:nvSpPr>
        <p:spPr/>
        <p:txBody>
          <a:bodyPr/>
          <a:lstStyle/>
          <a:p>
            <a:pPr>
              <a:defRPr/>
            </a:pPr>
            <a:endParaRPr lang="en-US" dirty="0"/>
          </a:p>
        </p:txBody>
      </p:sp>
      <p:pic>
        <p:nvPicPr>
          <p:cNvPr id="5" name="Content Placeholder 4" descr="A tree and telephone poles in a field&#10;&#10;Description automatically generated">
            <a:extLst>
              <a:ext uri="{FF2B5EF4-FFF2-40B4-BE49-F238E27FC236}">
                <a16:creationId xmlns:a16="http://schemas.microsoft.com/office/drawing/2014/main" id="{7DEA32F6-AF8B-DEC4-023E-EB78C7D1878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1170" y="2262035"/>
            <a:ext cx="7101659" cy="4595965"/>
          </a:xfrm>
          <a:prstGeom prst="rect">
            <a:avLst/>
          </a:prstGeom>
        </p:spPr>
      </p:pic>
      <p:sp>
        <p:nvSpPr>
          <p:cNvPr id="7" name="TextBox 6">
            <a:extLst>
              <a:ext uri="{FF2B5EF4-FFF2-40B4-BE49-F238E27FC236}">
                <a16:creationId xmlns:a16="http://schemas.microsoft.com/office/drawing/2014/main" id="{6FC9A9CB-068A-0857-65DD-CAD4413FB31D}"/>
              </a:ext>
            </a:extLst>
          </p:cNvPr>
          <p:cNvSpPr txBox="1"/>
          <p:nvPr/>
        </p:nvSpPr>
        <p:spPr>
          <a:xfrm>
            <a:off x="457200" y="1447800"/>
            <a:ext cx="8229600" cy="83099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Or trees growing alongside power lines might have one side completely removed (side pruning).</a:t>
            </a:r>
          </a:p>
        </p:txBody>
      </p:sp>
    </p:spTree>
    <p:extLst>
      <p:ext uri="{BB962C8B-B14F-4D97-AF65-F5344CB8AC3E}">
        <p14:creationId xmlns:p14="http://schemas.microsoft.com/office/powerpoint/2010/main" val="208580047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NMR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319248350CCC4A8A1BCEBDEC406EE8" ma:contentTypeVersion="4" ma:contentTypeDescription="Create a new document." ma:contentTypeScope="" ma:versionID="c2f268c2c0fe60525f7c3b460bde8819">
  <xsd:schema xmlns:xsd="http://www.w3.org/2001/XMLSchema" xmlns:xs="http://www.w3.org/2001/XMLSchema" xmlns:p="http://schemas.microsoft.com/office/2006/metadata/properties" xmlns:ns2="a7a6ecf3-f697-483b-88a3-7f6e24b1fd03" targetNamespace="http://schemas.microsoft.com/office/2006/metadata/properties" ma:root="true" ma:fieldsID="2284843fbbee1bdb38683b9fcf82606e" ns2:_="">
    <xsd:import namespace="a7a6ecf3-f697-483b-88a3-7f6e24b1fd03"/>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a6ecf3-f697-483b-88a3-7f6e24b1fd03" elementFormDefault="qualified">
    <xsd:import namespace="http://schemas.microsoft.com/office/2006/documentManagement/types"/>
    <xsd:import namespace="http://schemas.microsoft.com/office/infopath/2007/PartnerControls"/>
    <xsd:element name="Category" ma:index="4" nillable="true" ma:displayName="Category" ma:internalName="Category" ma:readOnly="false" ma:requiredMultiChoice="true">
      <xsd:complexType>
        <xsd:complexContent>
          <xsd:extension base="dms:MultiChoice">
            <xsd:sequence>
              <xsd:element name="Value" maxOccurs="unbounded" minOccurs="0" nillable="true">
                <xsd:simpleType>
                  <xsd:restriction base="dms:Choice">
                    <xsd:enumeration value="Advertising - Marketing"/>
                    <xsd:enumeration value="AMS"/>
                    <xsd:enumeration value="Billing"/>
                    <xsd:enumeration value="Business Plans"/>
                    <xsd:enumeration value="Communications Plans"/>
                    <xsd:enumeration value="Community"/>
                    <xsd:enumeration value="Customers"/>
                    <xsd:enumeration value="Distribution List"/>
                    <xsd:enumeration value="Employee Engagement"/>
                    <xsd:enumeration value="Employee Recognition"/>
                    <xsd:enumeration value="Energy Efficiency"/>
                    <xsd:enumeration value="Engineering T&amp;D"/>
                    <xsd:enumeration value="Executives"/>
                    <xsd:enumeration value="Grants"/>
                    <xsd:enumeration value="History"/>
                    <xsd:enumeration value="IVR – Phones"/>
                    <xsd:enumeration value="Labor"/>
                    <xsd:enumeration value="Legislature"/>
                    <xsd:enumeration value="Memos"/>
                    <xsd:enumeration value="OMS"/>
                    <xsd:enumeration value="Outage Events &amp; Prep"/>
                    <xsd:enumeration value="Press"/>
                    <xsd:enumeration value="Regulatory"/>
                    <xsd:enumeration value="REPs"/>
                    <xsd:enumeration value="Social Media"/>
                    <xsd:enumeration value="Talking Points"/>
                    <xsd:enumeration value="TNMPeople"/>
                    <xsd:enumeration value="TNMP Reconnect"/>
                    <xsd:enumeration value="Web site"/>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a7a6ecf3-f697-483b-88a3-7f6e24b1fd03">
      <Value>Advertising - Marketing</Value>
    </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BB9EBF-E494-4B8E-BFD8-D8863556DA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a6ecf3-f697-483b-88a3-7f6e24b1fd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BE36C6-1FE4-4BF2-A17A-C5434EF2A665}">
  <ds:schemaRefs>
    <ds:schemaRef ds:uri="http://purl.org/dc/elements/1.1/"/>
    <ds:schemaRef ds:uri="http://schemas.microsoft.com/office/2006/metadata/properties"/>
    <ds:schemaRef ds:uri="a7a6ecf3-f697-483b-88a3-7f6e24b1fd03"/>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1333136-78DC-46FA-AD59-7AD94E7BB4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2488</TotalTime>
  <Words>798</Words>
  <Application>Microsoft Office PowerPoint</Application>
  <PresentationFormat>On-screen Show (4:3)</PresentationFormat>
  <Paragraphs>79</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Impact</vt:lpstr>
      <vt:lpstr>Times New Roman</vt:lpstr>
      <vt:lpstr>Default Design</vt:lpstr>
      <vt:lpstr>TNMP REP Meeting</vt:lpstr>
      <vt:lpstr> Why do electric utilities prune trees?</vt:lpstr>
      <vt:lpstr> Why do electric utilities prune trees? </vt:lpstr>
      <vt:lpstr> Does the utility follow any pruning standards?</vt:lpstr>
      <vt:lpstr>What is Directional Pruning?</vt:lpstr>
      <vt:lpstr>What is Directional Pruning?</vt:lpstr>
      <vt:lpstr> How will a tree look after is directionally pruned? </vt:lpstr>
      <vt:lpstr>How will a tree look after is directionally pruned? </vt:lpstr>
      <vt:lpstr>How will a tree look after is directionally pruned? </vt:lpstr>
      <vt:lpstr>How will a tree look after it is directionally pruned? </vt:lpstr>
      <vt:lpstr> How much will be cut from my tree?</vt:lpstr>
      <vt:lpstr>tnmp.com</vt:lpstr>
      <vt:lpstr>  Helpful Links  </vt:lpstr>
      <vt:lpstr> Tree / Power line contact videos</vt:lpstr>
      <vt:lpstr>PowerPoint Presentation</vt:lpstr>
      <vt:lpstr>PowerPoint Presentation</vt:lpstr>
    </vt:vector>
  </TitlesOfParts>
  <Company>PNM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Point Template TNMP</dc:title>
  <dc:creator>graphics</dc:creator>
  <cp:lastModifiedBy>Stricker, David</cp:lastModifiedBy>
  <cp:revision>361</cp:revision>
  <cp:lastPrinted>2024-09-30T21:10:14Z</cp:lastPrinted>
  <dcterms:created xsi:type="dcterms:W3CDTF">2007-08-10T21:56:13Z</dcterms:created>
  <dcterms:modified xsi:type="dcterms:W3CDTF">2024-10-02T05:03:37Z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0x01010057319248350CCC4A8A1BCEBDEC406EE8</vt:lpwstr>
  </property>
  <property fmtid="{D5CDD505-2E9C-101B-9397-08002B2CF9AE}" pid="3" name="MSIP_Label_f367428c-8df2-41b3-925f-2e32f93f53ed_Enabled">
    <vt:lpwstr>true</vt:lpwstr>
  </property>
  <property fmtid="{D5CDD505-2E9C-101B-9397-08002B2CF9AE}" pid="4" name="MSIP_Label_f367428c-8df2-41b3-925f-2e32f93f53ed_SetDate">
    <vt:lpwstr>2024-08-14T18:33:43Z</vt:lpwstr>
  </property>
  <property fmtid="{D5CDD505-2E9C-101B-9397-08002B2CF9AE}" pid="5" name="MSIP_Label_f367428c-8df2-41b3-925f-2e32f93f53ed_Method">
    <vt:lpwstr>Standard</vt:lpwstr>
  </property>
  <property fmtid="{D5CDD505-2E9C-101B-9397-08002B2CF9AE}" pid="6" name="MSIP_Label_f367428c-8df2-41b3-925f-2e32f93f53ed_Name">
    <vt:lpwstr>f367428c-8df2-41b3-925f-2e32f93f53ed</vt:lpwstr>
  </property>
  <property fmtid="{D5CDD505-2E9C-101B-9397-08002B2CF9AE}" pid="7" name="MSIP_Label_f367428c-8df2-41b3-925f-2e32f93f53ed_SiteId">
    <vt:lpwstr>6c1ea1fd-d5ee-4dc8-bcfe-8877bd40388b</vt:lpwstr>
  </property>
  <property fmtid="{D5CDD505-2E9C-101B-9397-08002B2CF9AE}" pid="8" name="MSIP_Label_f367428c-8df2-41b3-925f-2e32f93f53ed_ActionId">
    <vt:lpwstr>49a65ec0-8898-44b3-9842-0d785cf13cd3</vt:lpwstr>
  </property>
  <property fmtid="{D5CDD505-2E9C-101B-9397-08002B2CF9AE}" pid="9" name="MSIP_Label_f367428c-8df2-41b3-925f-2e32f93f53ed_ContentBits">
    <vt:lpwstr>0</vt:lpwstr>
  </property>
</Properties>
</file>