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1" r:id="rId5"/>
    <p:sldId id="280" r:id="rId6"/>
    <p:sldId id="274" r:id="rId7"/>
    <p:sldId id="275" r:id="rId8"/>
    <p:sldId id="276" r:id="rId9"/>
    <p:sldId id="277" r:id="rId10"/>
    <p:sldId id="278" r:id="rId11"/>
    <p:sldId id="279" r:id="rId12"/>
    <p:sldId id="281" r:id="rId13"/>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larsen" initials="rl"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EB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0922" autoAdjust="0"/>
  </p:normalViewPr>
  <p:slideViewPr>
    <p:cSldViewPr>
      <p:cViewPr varScale="1">
        <p:scale>
          <a:sx n="75" d="100"/>
          <a:sy n="75" d="100"/>
        </p:scale>
        <p:origin x="1536" y="43"/>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8313"/>
          </a:xfrm>
          <a:prstGeom prst="rect">
            <a:avLst/>
          </a:prstGeom>
        </p:spPr>
        <p:txBody>
          <a:bodyPr vert="horz" lIns="91440" tIns="45720" rIns="91440" bIns="45720" rtlCol="0"/>
          <a:lstStyle>
            <a:lvl1pPr algn="r">
              <a:defRPr sz="1200"/>
            </a:lvl1pPr>
          </a:lstStyle>
          <a:p>
            <a:fld id="{2069DA34-0399-40C4-82C9-D51CD01CDAEF}" type="datetimeFigureOut">
              <a:rPr lang="en-US" smtClean="0"/>
              <a:pPr/>
              <a:t>9/30/2024</a:t>
            </a:fld>
            <a:endParaRPr lang="en-US" dirty="0"/>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51350"/>
            <a:ext cx="5607050" cy="4217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902700"/>
            <a:ext cx="3038475" cy="468313"/>
          </a:xfrm>
          <a:prstGeom prst="rect">
            <a:avLst/>
          </a:prstGeom>
        </p:spPr>
        <p:txBody>
          <a:bodyPr vert="horz" lIns="91440" tIns="45720" rIns="91440" bIns="45720" rtlCol="0" anchor="b"/>
          <a:lstStyle>
            <a:lvl1pPr algn="r">
              <a:defRPr sz="1200"/>
            </a:lvl1pPr>
          </a:lstStyle>
          <a:p>
            <a:fld id="{000DCB2E-77E3-46AE-9B8E-51E8B506090E}" type="slidenum">
              <a:rPr lang="en-US" smtClean="0"/>
              <a:pPr/>
              <a:t>‹#›</a:t>
            </a:fld>
            <a:endParaRPr lang="en-US" dirty="0"/>
          </a:p>
        </p:txBody>
      </p:sp>
    </p:spTree>
    <p:extLst>
      <p:ext uri="{BB962C8B-B14F-4D97-AF65-F5344CB8AC3E}">
        <p14:creationId xmlns:p14="http://schemas.microsoft.com/office/powerpoint/2010/main" val="143419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2</a:t>
            </a:fld>
            <a:endParaRPr lang="en-US" dirty="0"/>
          </a:p>
        </p:txBody>
      </p:sp>
    </p:spTree>
    <p:extLst>
      <p:ext uri="{BB962C8B-B14F-4D97-AF65-F5344CB8AC3E}">
        <p14:creationId xmlns:p14="http://schemas.microsoft.com/office/powerpoint/2010/main" val="360332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3</a:t>
            </a:fld>
            <a:endParaRPr lang="en-US" dirty="0"/>
          </a:p>
        </p:txBody>
      </p:sp>
    </p:spTree>
    <p:extLst>
      <p:ext uri="{BB962C8B-B14F-4D97-AF65-F5344CB8AC3E}">
        <p14:creationId xmlns:p14="http://schemas.microsoft.com/office/powerpoint/2010/main" val="64641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4</a:t>
            </a:fld>
            <a:endParaRPr lang="en-US" dirty="0"/>
          </a:p>
        </p:txBody>
      </p:sp>
    </p:spTree>
    <p:extLst>
      <p:ext uri="{BB962C8B-B14F-4D97-AF65-F5344CB8AC3E}">
        <p14:creationId xmlns:p14="http://schemas.microsoft.com/office/powerpoint/2010/main" val="35033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5</a:t>
            </a:fld>
            <a:endParaRPr lang="en-US" dirty="0"/>
          </a:p>
        </p:txBody>
      </p:sp>
    </p:spTree>
    <p:extLst>
      <p:ext uri="{BB962C8B-B14F-4D97-AF65-F5344CB8AC3E}">
        <p14:creationId xmlns:p14="http://schemas.microsoft.com/office/powerpoint/2010/main" val="141431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6</a:t>
            </a:fld>
            <a:endParaRPr lang="en-US" dirty="0"/>
          </a:p>
        </p:txBody>
      </p:sp>
    </p:spTree>
    <p:extLst>
      <p:ext uri="{BB962C8B-B14F-4D97-AF65-F5344CB8AC3E}">
        <p14:creationId xmlns:p14="http://schemas.microsoft.com/office/powerpoint/2010/main" val="22168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7</a:t>
            </a:fld>
            <a:endParaRPr lang="en-US" dirty="0"/>
          </a:p>
        </p:txBody>
      </p:sp>
    </p:spTree>
    <p:extLst>
      <p:ext uri="{BB962C8B-B14F-4D97-AF65-F5344CB8AC3E}">
        <p14:creationId xmlns:p14="http://schemas.microsoft.com/office/powerpoint/2010/main" val="229308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8</a:t>
            </a:fld>
            <a:endParaRPr lang="en-US" dirty="0"/>
          </a:p>
        </p:txBody>
      </p:sp>
    </p:spTree>
    <p:extLst>
      <p:ext uri="{BB962C8B-B14F-4D97-AF65-F5344CB8AC3E}">
        <p14:creationId xmlns:p14="http://schemas.microsoft.com/office/powerpoint/2010/main" val="403625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9</a:t>
            </a:fld>
            <a:endParaRPr lang="en-US" dirty="0"/>
          </a:p>
        </p:txBody>
      </p:sp>
    </p:spTree>
    <p:extLst>
      <p:ext uri="{BB962C8B-B14F-4D97-AF65-F5344CB8AC3E}">
        <p14:creationId xmlns:p14="http://schemas.microsoft.com/office/powerpoint/2010/main" val="4045922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NMP Powerpoint ar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ray-osx\documents on pray-osx\ PNM Jobs-Paula\TNMP\TNMP LOGOS\TNMP 07 logo TM\TNMP-cmyk-logo.jpg"/>
          <p:cNvPicPr>
            <a:picLocks noChangeAspect="1" noChangeArrowheads="1"/>
          </p:cNvPicPr>
          <p:nvPr userDrawn="1"/>
        </p:nvPicPr>
        <p:blipFill>
          <a:blip r:embed="rId3" cstate="print"/>
          <a:srcRect/>
          <a:stretch>
            <a:fillRect/>
          </a:stretch>
        </p:blipFill>
        <p:spPr bwMode="auto">
          <a:xfrm>
            <a:off x="6899275" y="5634038"/>
            <a:ext cx="1635125" cy="766762"/>
          </a:xfrm>
          <a:prstGeom prst="rect">
            <a:avLst/>
          </a:prstGeom>
          <a:noFill/>
          <a:ln w="9525">
            <a:noFill/>
            <a:miter lim="800000"/>
            <a:headEnd/>
            <a:tailEnd/>
          </a:ln>
        </p:spPr>
      </p:pic>
      <p:sp>
        <p:nvSpPr>
          <p:cNvPr id="2" name="Title 1"/>
          <p:cNvSpPr>
            <a:spLocks noGrp="1"/>
          </p:cNvSpPr>
          <p:nvPr>
            <p:ph type="ctrTitle"/>
          </p:nvPr>
        </p:nvSpPr>
        <p:spPr>
          <a:xfrm>
            <a:off x="381000" y="533400"/>
            <a:ext cx="8382000" cy="1470025"/>
          </a:xfrm>
        </p:spPr>
        <p:txBody>
          <a:bodyPr/>
          <a:lstStyle>
            <a:lvl1pPr algn="ctr">
              <a:defRPr sz="4000" b="1"/>
            </a:lvl1pPr>
          </a:lstStyle>
          <a:p>
            <a:r>
              <a:rPr lang="en-US" dirty="0"/>
              <a:t>Click to edit Master title style</a:t>
            </a:r>
          </a:p>
        </p:txBody>
      </p:sp>
      <p:sp>
        <p:nvSpPr>
          <p:cNvPr id="3" name="Subtitle 2"/>
          <p:cNvSpPr>
            <a:spLocks noGrp="1"/>
          </p:cNvSpPr>
          <p:nvPr>
            <p:ph type="subTitle" idx="1"/>
          </p:nvPr>
        </p:nvSpPr>
        <p:spPr>
          <a:xfrm>
            <a:off x="304800" y="5410200"/>
            <a:ext cx="3048000" cy="12192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0" y="1143000"/>
            <a:ext cx="9144000" cy="0"/>
          </a:xfrm>
          <a:prstGeom prst="line">
            <a:avLst/>
          </a:prstGeom>
          <a:noFill/>
          <a:ln w="177800">
            <a:solidFill>
              <a:srgbClr val="FEBE10"/>
            </a:solidFill>
            <a:round/>
            <a:headEnd/>
            <a:tailEnd/>
          </a:ln>
          <a:effectLst/>
        </p:spPr>
        <p:txBody>
          <a:bodyPr/>
          <a:lstStyle/>
          <a:p>
            <a:pPr>
              <a:defRPr/>
            </a:pPr>
            <a:endParaRPr lang="en-US" dirty="0"/>
          </a:p>
        </p:txBody>
      </p:sp>
      <p:pic>
        <p:nvPicPr>
          <p:cNvPr id="5"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09600" y="228600"/>
            <a:ext cx="1371600" cy="642938"/>
          </a:xfrm>
          <a:prstGeom prst="rect">
            <a:avLst/>
          </a:prstGeom>
          <a:noFill/>
          <a:ln w="9525">
            <a:noFill/>
            <a:miter lim="800000"/>
            <a:headEnd/>
            <a:tailEnd/>
          </a:ln>
        </p:spPr>
      </p:pic>
      <p:sp>
        <p:nvSpPr>
          <p:cNvPr id="2" name="Title 1"/>
          <p:cNvSpPr>
            <a:spLocks noGrp="1"/>
          </p:cNvSpPr>
          <p:nvPr>
            <p:ph type="title"/>
          </p:nvPr>
        </p:nvSpPr>
        <p:spPr>
          <a:xfrm>
            <a:off x="2438400" y="228600"/>
            <a:ext cx="60198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TNMP Branding Standards | Questions: Eric Paul in Communications (214-222-4146) or Dean Schachtner in Graphics (505-241-4696)</a:t>
            </a:r>
          </a:p>
        </p:txBody>
      </p:sp>
      <p:sp>
        <p:nvSpPr>
          <p:cNvPr id="8" name="Slide Number Placeholder 5"/>
          <p:cNvSpPr>
            <a:spLocks noGrp="1"/>
          </p:cNvSpPr>
          <p:nvPr>
            <p:ph type="sldNum" sz="quarter" idx="12"/>
          </p:nvPr>
        </p:nvSpPr>
        <p:spPr/>
        <p:txBody>
          <a:bodyPr/>
          <a:lstStyle>
            <a:lvl1pPr>
              <a:defRPr/>
            </a:lvl1pPr>
          </a:lstStyle>
          <a:p>
            <a:pPr>
              <a:defRPr/>
            </a:pPr>
            <a:fld id="{CAE8CBD5-2E80-4815-9802-3A05D2E2948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85800" y="5986463"/>
            <a:ext cx="1371600" cy="642937"/>
          </a:xfrm>
          <a:prstGeom prst="rect">
            <a:avLst/>
          </a:prstGeom>
          <a:noFill/>
          <a:ln w="9525">
            <a:noFill/>
            <a:miter lim="800000"/>
            <a:headEnd/>
            <a:tailEnd/>
          </a:ln>
        </p:spPr>
      </p:pic>
      <p:sp>
        <p:nvSpPr>
          <p:cNvPr id="5" name="Line 4"/>
          <p:cNvSpPr>
            <a:spLocks noChangeShapeType="1"/>
          </p:cNvSpPr>
          <p:nvPr userDrawn="1"/>
        </p:nvSpPr>
        <p:spPr bwMode="auto">
          <a:xfrm>
            <a:off x="0" y="1143000"/>
            <a:ext cx="9144000" cy="0"/>
          </a:xfrm>
          <a:prstGeom prst="line">
            <a:avLst/>
          </a:prstGeom>
          <a:noFill/>
          <a:ln w="177800">
            <a:solidFill>
              <a:srgbClr val="FEBE10"/>
            </a:solidFill>
            <a:round/>
            <a:headEnd/>
            <a:tailEnd/>
          </a:ln>
          <a:effectLst/>
        </p:spPr>
        <p:txBody>
          <a:bodyPr/>
          <a:lstStyle/>
          <a:p>
            <a:pPr>
              <a:defRPr/>
            </a:pPr>
            <a:endParaRPr lang="en-US" dirty="0"/>
          </a:p>
        </p:txBody>
      </p:sp>
      <p:pic>
        <p:nvPicPr>
          <p:cNvPr id="6" name="Picture 8" descr="I-210+c_hires meter-gif.gif"/>
          <p:cNvPicPr>
            <a:picLocks noChangeAspect="1"/>
          </p:cNvPicPr>
          <p:nvPr userDrawn="1"/>
        </p:nvPicPr>
        <p:blipFill>
          <a:blip r:embed="rId3" cstate="print"/>
          <a:srcRect t="8824" r="8633"/>
          <a:stretch>
            <a:fillRect/>
          </a:stretch>
        </p:blipFill>
        <p:spPr bwMode="auto">
          <a:xfrm>
            <a:off x="6781800" y="0"/>
            <a:ext cx="2362200" cy="2362200"/>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r>
              <a:rPr lang="en-US" dirty="0"/>
              <a:t>TNMP Branding Standards | Questions: Eric Paul in Communications (214-222-4146) or Dean Schachtner in Graphics (505-241-4696)</a:t>
            </a:r>
          </a:p>
        </p:txBody>
      </p:sp>
      <p:sp>
        <p:nvSpPr>
          <p:cNvPr id="8" name="Slide Number Placeholder 5"/>
          <p:cNvSpPr>
            <a:spLocks noGrp="1"/>
          </p:cNvSpPr>
          <p:nvPr>
            <p:ph type="sldNum" sz="quarter" idx="11"/>
          </p:nvPr>
        </p:nvSpPr>
        <p:spPr/>
        <p:txBody>
          <a:bodyPr/>
          <a:lstStyle>
            <a:lvl1pPr>
              <a:defRPr/>
            </a:lvl1pPr>
          </a:lstStyle>
          <a:p>
            <a:pPr>
              <a:defRPr/>
            </a:pPr>
            <a:fld id="{797AE72F-57BB-4649-902F-CE48577F7E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228600" y="1143000"/>
            <a:ext cx="8686800" cy="5181600"/>
          </a:xfrm>
          <a:prstGeom prst="rect">
            <a:avLst/>
          </a:prstGeom>
          <a:noFill/>
          <a:ln w="9525">
            <a:solidFill>
              <a:schemeClr val="tx1"/>
            </a:solidFill>
            <a:miter lim="800000"/>
            <a:headEnd/>
            <a:tailEnd/>
          </a:ln>
          <a:effectLst/>
        </p:spPr>
        <p:txBody>
          <a:bodyPr wrap="none" anchor="ctr"/>
          <a:lstStyle/>
          <a:p>
            <a:pPr>
              <a:defRPr/>
            </a:pPr>
            <a:endParaRPr lang="en-US" dirty="0"/>
          </a:p>
        </p:txBody>
      </p:sp>
      <p:sp>
        <p:nvSpPr>
          <p:cNvPr id="5" name="Rectangle 4"/>
          <p:cNvSpPr/>
          <p:nvPr userDrawn="1"/>
        </p:nvSpPr>
        <p:spPr>
          <a:xfrm>
            <a:off x="6781800" y="5867400"/>
            <a:ext cx="1447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0" y="2286000"/>
            <a:ext cx="9144000" cy="0"/>
          </a:xfrm>
          <a:prstGeom prst="line">
            <a:avLst/>
          </a:prstGeom>
          <a:ln w="1778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5181600"/>
            <a:ext cx="9144000" cy="0"/>
          </a:xfrm>
          <a:prstGeom prst="line">
            <a:avLst/>
          </a:prstGeom>
          <a:ln w="177800">
            <a:solidFill>
              <a:srgbClr val="FEBE10"/>
            </a:solidFill>
          </a:ln>
        </p:spPr>
        <p:style>
          <a:lnRef idx="1">
            <a:schemeClr val="accent1"/>
          </a:lnRef>
          <a:fillRef idx="0">
            <a:schemeClr val="accent1"/>
          </a:fillRef>
          <a:effectRef idx="0">
            <a:schemeClr val="accent1"/>
          </a:effectRef>
          <a:fontRef idx="minor">
            <a:schemeClr val="tx1"/>
          </a:fontRef>
        </p:style>
      </p:cxn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sp>
        <p:nvSpPr>
          <p:cNvPr id="2" name="Title 1"/>
          <p:cNvSpPr>
            <a:spLocks noGrp="1"/>
          </p:cNvSpPr>
          <p:nvPr>
            <p:ph type="title"/>
          </p:nvPr>
        </p:nvSpPr>
        <p:spPr>
          <a:xfrm>
            <a:off x="722313" y="3100387"/>
            <a:ext cx="7772400" cy="1362075"/>
          </a:xfrm>
        </p:spPr>
        <p:txBody>
          <a:bodyPr anchor="t"/>
          <a:lstStyle>
            <a:lvl1pPr algn="l">
              <a:defRPr sz="40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1600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35052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pic>
        <p:nvPicPr>
          <p:cNvPr id="7" name="Picture 8" descr="100860774 digital numbers-1.png"/>
          <p:cNvPicPr>
            <a:picLocks noChangeAspect="1"/>
          </p:cNvPicPr>
          <p:nvPr userDrawn="1"/>
        </p:nvPicPr>
        <p:blipFill>
          <a:blip r:embed="rId3" cstate="print"/>
          <a:srcRect/>
          <a:stretch>
            <a:fillRect/>
          </a:stretch>
        </p:blipFill>
        <p:spPr bwMode="auto">
          <a:xfrm>
            <a:off x="457200" y="1905000"/>
            <a:ext cx="533400" cy="615950"/>
          </a:xfrm>
          <a:prstGeom prst="rect">
            <a:avLst/>
          </a:prstGeom>
          <a:noFill/>
          <a:ln w="9525">
            <a:noFill/>
            <a:miter lim="800000"/>
            <a:headEnd/>
            <a:tailEnd/>
          </a:ln>
        </p:spPr>
      </p:pic>
      <p:pic>
        <p:nvPicPr>
          <p:cNvPr id="8" name="Picture 9" descr="100860774 digital numbers-2.png"/>
          <p:cNvPicPr>
            <a:picLocks noChangeAspect="1"/>
          </p:cNvPicPr>
          <p:nvPr userDrawn="1"/>
        </p:nvPicPr>
        <p:blipFill>
          <a:blip r:embed="rId4" cstate="print"/>
          <a:srcRect/>
          <a:stretch>
            <a:fillRect/>
          </a:stretch>
        </p:blipFill>
        <p:spPr bwMode="auto">
          <a:xfrm>
            <a:off x="457200" y="3194050"/>
            <a:ext cx="533400" cy="615950"/>
          </a:xfrm>
          <a:prstGeom prst="rect">
            <a:avLst/>
          </a:prstGeom>
          <a:noFill/>
          <a:ln w="9525">
            <a:noFill/>
            <a:miter lim="800000"/>
            <a:headEnd/>
            <a:tailEnd/>
          </a:ln>
        </p:spPr>
      </p:pic>
      <p:pic>
        <p:nvPicPr>
          <p:cNvPr id="9" name="Picture 10" descr="100860774 digital numbers-3.png"/>
          <p:cNvPicPr>
            <a:picLocks noChangeAspect="1"/>
          </p:cNvPicPr>
          <p:nvPr userDrawn="1"/>
        </p:nvPicPr>
        <p:blipFill>
          <a:blip r:embed="rId5" cstate="print"/>
          <a:srcRect/>
          <a:stretch>
            <a:fillRect/>
          </a:stretch>
        </p:blipFill>
        <p:spPr bwMode="auto">
          <a:xfrm>
            <a:off x="455613" y="4495800"/>
            <a:ext cx="534987" cy="6175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6800" y="2057400"/>
            <a:ext cx="23987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0"/>
            <a:endParaRPr lang="en-US" dirty="0"/>
          </a:p>
          <a:p>
            <a:pPr lvl="0"/>
            <a:endParaRPr lang="en-US" dirty="0"/>
          </a:p>
          <a:p>
            <a:pPr lvl="0"/>
            <a:endParaRPr lang="en-US" dirty="0"/>
          </a:p>
          <a:p>
            <a:pPr lvl="0"/>
            <a:endParaRPr lang="en-US" dirty="0"/>
          </a:p>
          <a:p>
            <a:pPr lvl="0"/>
            <a:r>
              <a:rPr lang="en-US" dirty="0"/>
              <a:t>Click to edit Master text styles</a:t>
            </a:r>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4"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1905000" y="914400"/>
            <a:ext cx="5638800" cy="2643188"/>
          </a:xfrm>
          <a:prstGeom prst="rect">
            <a:avLst/>
          </a:prstGeom>
          <a:noFill/>
          <a:ln w="9525">
            <a:noFill/>
            <a:miter lim="800000"/>
            <a:headEnd/>
            <a:tailEnd/>
          </a:ln>
        </p:spPr>
      </p:pic>
      <p:sp>
        <p:nvSpPr>
          <p:cNvPr id="2" name="Title 1"/>
          <p:cNvSpPr>
            <a:spLocks noGrp="1"/>
          </p:cNvSpPr>
          <p:nvPr>
            <p:ph type="ctrTitle"/>
          </p:nvPr>
        </p:nvSpPr>
        <p:spPr>
          <a:xfrm>
            <a:off x="381000" y="3962399"/>
            <a:ext cx="8382000" cy="1219201"/>
          </a:xfrm>
        </p:spPr>
        <p:txBody>
          <a:bodyPr/>
          <a:lstStyle>
            <a:lvl1pPr algn="ctr">
              <a:defRPr/>
            </a:lvl1pPr>
          </a:lstStyle>
          <a:p>
            <a:r>
              <a:rPr lang="en-US" dirty="0"/>
              <a:t>Click to edit Master title </a:t>
            </a:r>
          </a:p>
        </p:txBody>
      </p:sp>
      <p:sp>
        <p:nvSpPr>
          <p:cNvPr id="3" name="Subtitle 2"/>
          <p:cNvSpPr>
            <a:spLocks noGrp="1"/>
          </p:cNvSpPr>
          <p:nvPr>
            <p:ph type="subTitle" idx="1"/>
          </p:nvPr>
        </p:nvSpPr>
        <p:spPr>
          <a:xfrm>
            <a:off x="838200" y="5257800"/>
            <a:ext cx="7543800" cy="7620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TNMP Branding Standards | Questions: Eric Paul in Communications (214-222-4146) or Dean Schachtner in Graphics (505-241-4696)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78ABAB3-6E26-47A8-A5E7-01FFF7EB91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81000" y="3962400"/>
            <a:ext cx="8382000" cy="1219200"/>
          </a:xfrm>
        </p:spPr>
        <p:txBody>
          <a:bodyPr/>
          <a:lstStyle/>
          <a:p>
            <a:pPr eaLnBrk="1" hangingPunct="1"/>
            <a:r>
              <a:rPr lang="en-US" sz="3200" b="1" dirty="0">
                <a:latin typeface="Arial" pitchFamily="34" charset="0"/>
                <a:cs typeface="Arial" pitchFamily="34" charset="0"/>
              </a:rPr>
              <a:t>Regulatory Update</a:t>
            </a:r>
            <a:endParaRPr lang="en-US" sz="3200" b="1" dirty="0"/>
          </a:p>
        </p:txBody>
      </p:sp>
      <p:sp>
        <p:nvSpPr>
          <p:cNvPr id="15363" name="Subtitle 2"/>
          <p:cNvSpPr>
            <a:spLocks noGrp="1"/>
          </p:cNvSpPr>
          <p:nvPr>
            <p:ph type="subTitle" idx="1"/>
          </p:nvPr>
        </p:nvSpPr>
        <p:spPr/>
        <p:txBody>
          <a:bodyPr/>
          <a:lstStyle/>
          <a:p>
            <a:pPr eaLnBrk="1" hangingPunct="1"/>
            <a:r>
              <a:rPr lang="en-US" dirty="0">
                <a:latin typeface="Arial" pitchFamily="34" charset="0"/>
                <a:cs typeface="Arial" pitchFamily="34" charset="0"/>
              </a:rPr>
              <a:t>Stacy Whitehurst</a:t>
            </a:r>
          </a:p>
          <a:p>
            <a:pPr eaLnBrk="1" hangingPunct="1"/>
            <a:r>
              <a:rPr lang="en-US" dirty="0">
                <a:latin typeface="Arial" pitchFamily="34" charset="0"/>
                <a:cs typeface="Arial" pitchFamily="34" charset="0"/>
              </a:rPr>
              <a:t>Vice President of Regulatory Affairs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dirty="0">
                <a:latin typeface="+mn-lt"/>
                <a:cs typeface="Arial" pitchFamily="34" charset="0"/>
              </a:rPr>
              <a:t>Agenda</a:t>
            </a:r>
          </a:p>
        </p:txBody>
      </p:sp>
      <p:sp>
        <p:nvSpPr>
          <p:cNvPr id="2" name="TextBox 9">
            <a:extLst>
              <a:ext uri="{FF2B5EF4-FFF2-40B4-BE49-F238E27FC236}">
                <a16:creationId xmlns:a16="http://schemas.microsoft.com/office/drawing/2014/main" id="{573B098D-E9AB-BAF5-AF76-1E3F9BEAAEF5}"/>
              </a:ext>
            </a:extLst>
          </p:cNvPr>
          <p:cNvSpPr txBox="1">
            <a:spLocks noGrp="1" noChangeArrowheads="1"/>
          </p:cNvSpPr>
          <p:nvPr>
            <p:ph idx="1"/>
          </p:nvPr>
        </p:nvSpPr>
        <p:spPr bwMode="auto">
          <a:xfrm>
            <a:off x="685800" y="1600200"/>
            <a:ext cx="5334000" cy="20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defTabSz="685800" fontAlgn="auto">
              <a:spcBef>
                <a:spcPts val="750"/>
              </a:spcBef>
              <a:spcAft>
                <a:spcPts val="0"/>
              </a:spcAft>
              <a:buFont typeface="Wingdings" panose="05000000000000000000" pitchFamily="2" charset="2"/>
              <a:buChar char="§"/>
            </a:pPr>
            <a:r>
              <a:rPr lang="en-US" altLang="en-US" sz="2200" b="1" dirty="0">
                <a:solidFill>
                  <a:prstClr val="black"/>
                </a:solidFill>
                <a:latin typeface="+mn-lt"/>
              </a:rPr>
              <a:t>Overview of the Public Utility Commission of Texas</a:t>
            </a:r>
          </a:p>
          <a:p>
            <a:pPr marL="171450" indent="-171450" defTabSz="685800" fontAlgn="auto">
              <a:spcBef>
                <a:spcPts val="750"/>
              </a:spcBef>
              <a:spcAft>
                <a:spcPts val="0"/>
              </a:spcAft>
              <a:buFont typeface="Wingdings" panose="05000000000000000000" pitchFamily="2" charset="2"/>
              <a:buChar char="§"/>
            </a:pPr>
            <a:r>
              <a:rPr lang="en-US" altLang="en-US" sz="2200" b="1" dirty="0">
                <a:solidFill>
                  <a:prstClr val="black"/>
                </a:solidFill>
                <a:latin typeface="+mn-lt"/>
              </a:rPr>
              <a:t>Rate recovery mechanisms</a:t>
            </a:r>
          </a:p>
          <a:p>
            <a:pPr marL="171450" indent="-171450" defTabSz="685800" fontAlgn="auto">
              <a:spcBef>
                <a:spcPts val="750"/>
              </a:spcBef>
              <a:spcAft>
                <a:spcPts val="0"/>
              </a:spcAft>
              <a:buFont typeface="Wingdings" panose="05000000000000000000" pitchFamily="2" charset="2"/>
              <a:buChar char="§"/>
            </a:pPr>
            <a:r>
              <a:rPr lang="en-US" altLang="en-US" sz="2200" b="1" dirty="0">
                <a:solidFill>
                  <a:prstClr val="black"/>
                </a:solidFill>
                <a:latin typeface="+mn-lt"/>
              </a:rPr>
              <a:t>Current projects and proceedings</a:t>
            </a:r>
          </a:p>
          <a:p>
            <a:pPr marL="0" indent="0" eaLnBrk="1" hangingPunct="1">
              <a:buNone/>
            </a:pPr>
            <a:endParaRPr lang="en-US" altLang="en-US" sz="2400" b="1" dirty="0">
              <a:latin typeface="+mn-lt"/>
              <a:ea typeface="Roboto" panose="02000000000000000000" pitchFamily="2" charset="0"/>
              <a:cs typeface="Roboto" panose="02000000000000000000" pitchFamily="2" charset="0"/>
            </a:endParaRPr>
          </a:p>
        </p:txBody>
      </p:sp>
      <p:pic>
        <p:nvPicPr>
          <p:cNvPr id="3" name="Picture 6" descr="A blue circular sign with a star and a star on it&#10;&#10;Description automatically generated">
            <a:extLst>
              <a:ext uri="{FF2B5EF4-FFF2-40B4-BE49-F238E27FC236}">
                <a16:creationId xmlns:a16="http://schemas.microsoft.com/office/drawing/2014/main" id="{50031C49-47DC-7D14-9B1C-DDFCC1225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16" r="14882" b="2"/>
          <a:stretch/>
        </p:blipFill>
        <p:spPr bwMode="auto">
          <a:xfrm>
            <a:off x="6019800" y="1447800"/>
            <a:ext cx="3123058" cy="45529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45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dirty="0">
                <a:latin typeface="+mn-lt"/>
                <a:cs typeface="Arial" pitchFamily="34" charset="0"/>
              </a:rPr>
              <a:t>The Public Utility Commission of Texas</a:t>
            </a:r>
          </a:p>
        </p:txBody>
      </p:sp>
      <p:sp>
        <p:nvSpPr>
          <p:cNvPr id="2" name="TextBox 9">
            <a:extLst>
              <a:ext uri="{FF2B5EF4-FFF2-40B4-BE49-F238E27FC236}">
                <a16:creationId xmlns:a16="http://schemas.microsoft.com/office/drawing/2014/main" id="{573B098D-E9AB-BAF5-AF76-1E3F9BEAAEF5}"/>
              </a:ext>
            </a:extLst>
          </p:cNvPr>
          <p:cNvSpPr txBox="1">
            <a:spLocks noGrp="1" noChangeArrowheads="1"/>
          </p:cNvSpPr>
          <p:nvPr>
            <p:ph idx="1"/>
          </p:nvPr>
        </p:nvSpPr>
        <p:spPr bwMode="auto">
          <a:xfrm>
            <a:off x="685800" y="1600200"/>
            <a:ext cx="5334000" cy="514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defTabSz="685800" fontAlgn="auto">
              <a:spcBef>
                <a:spcPts val="750"/>
              </a:spcBef>
              <a:spcAft>
                <a:spcPts val="0"/>
              </a:spcAft>
              <a:buFont typeface="Wingdings" panose="05000000000000000000" pitchFamily="2" charset="2"/>
              <a:buChar char="§"/>
            </a:pPr>
            <a:r>
              <a:rPr lang="en-US" altLang="en-US" sz="2200" b="1" dirty="0">
                <a:solidFill>
                  <a:prstClr val="black"/>
                </a:solidFill>
                <a:latin typeface="+mn-lt"/>
              </a:rPr>
              <a:t>Founded in 1976, the PUCT regulates the state’s electric, telecommunication, and water and sewer utilities, implements respective legislation, and offers customer assistance in resolving consumer complaints.</a:t>
            </a:r>
          </a:p>
          <a:p>
            <a:pPr marL="171450" indent="-171450" defTabSz="685800" fontAlgn="auto">
              <a:spcBef>
                <a:spcPts val="750"/>
              </a:spcBef>
              <a:spcAft>
                <a:spcPts val="0"/>
              </a:spcAft>
              <a:buFont typeface="Wingdings" panose="05000000000000000000" pitchFamily="2" charset="2"/>
              <a:buChar char="§"/>
            </a:pPr>
            <a:r>
              <a:rPr lang="en-US" altLang="en-US" sz="2200" b="1" dirty="0">
                <a:solidFill>
                  <a:prstClr val="black"/>
                </a:solidFill>
                <a:latin typeface="+mn-lt"/>
              </a:rPr>
              <a:t>Oversees the competitive market and compliance enforcement of statutes and rules.</a:t>
            </a:r>
          </a:p>
          <a:p>
            <a:pPr marL="171450" indent="-171450" defTabSz="685800" fontAlgn="auto">
              <a:spcBef>
                <a:spcPts val="750"/>
              </a:spcBef>
              <a:spcAft>
                <a:spcPts val="0"/>
              </a:spcAft>
              <a:buFont typeface="Wingdings" panose="05000000000000000000" pitchFamily="2" charset="2"/>
              <a:buChar char="§"/>
            </a:pPr>
            <a:r>
              <a:rPr lang="en-US" altLang="en-US" sz="2200" b="1" dirty="0">
                <a:solidFill>
                  <a:prstClr val="black"/>
                </a:solidFill>
                <a:latin typeface="+mn-lt"/>
              </a:rPr>
              <a:t>Governed by five Commissioners who are appointed by the Governor to six-year, staggered terms. The Governor also appoints a presiding officer (chair).</a:t>
            </a:r>
          </a:p>
          <a:p>
            <a:pPr marL="0" indent="0" eaLnBrk="1" hangingPunct="1">
              <a:buNone/>
            </a:pPr>
            <a:endParaRPr lang="en-US" altLang="en-US" sz="2400" b="1" dirty="0">
              <a:latin typeface="+mn-lt"/>
              <a:ea typeface="Roboto" panose="02000000000000000000" pitchFamily="2" charset="0"/>
              <a:cs typeface="Roboto" panose="02000000000000000000" pitchFamily="2" charset="0"/>
            </a:endParaRPr>
          </a:p>
        </p:txBody>
      </p:sp>
      <p:pic>
        <p:nvPicPr>
          <p:cNvPr id="3" name="Picture 6" descr="A blue circular sign with a star and a star on it&#10;&#10;Description automatically generated">
            <a:extLst>
              <a:ext uri="{FF2B5EF4-FFF2-40B4-BE49-F238E27FC236}">
                <a16:creationId xmlns:a16="http://schemas.microsoft.com/office/drawing/2014/main" id="{50031C49-47DC-7D14-9B1C-DDFCC1225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16" r="14882" b="2"/>
          <a:stretch/>
        </p:blipFill>
        <p:spPr bwMode="auto">
          <a:xfrm>
            <a:off x="6019800" y="1447800"/>
            <a:ext cx="3123058" cy="45529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dirty="0">
                <a:latin typeface="+mn-lt"/>
                <a:cs typeface="Arial" pitchFamily="34" charset="0"/>
              </a:rPr>
              <a:t>The Public Utility Commission of Texas</a:t>
            </a:r>
            <a:endParaRPr lang="en-US" sz="2800" dirty="0">
              <a:latin typeface="Arial" pitchFamily="34" charset="0"/>
              <a:cs typeface="Arial" pitchFamily="34" charset="0"/>
            </a:endParaRPr>
          </a:p>
        </p:txBody>
      </p:sp>
      <p:sp>
        <p:nvSpPr>
          <p:cNvPr id="6" name="TextBox 9">
            <a:extLst>
              <a:ext uri="{FF2B5EF4-FFF2-40B4-BE49-F238E27FC236}">
                <a16:creationId xmlns:a16="http://schemas.microsoft.com/office/drawing/2014/main" id="{462DC388-D208-64B4-805F-C1DD138CCCD9}"/>
              </a:ext>
            </a:extLst>
          </p:cNvPr>
          <p:cNvSpPr txBox="1">
            <a:spLocks noChangeArrowheads="1"/>
          </p:cNvSpPr>
          <p:nvPr/>
        </p:nvSpPr>
        <p:spPr bwMode="auto">
          <a:xfrm>
            <a:off x="685800" y="1569720"/>
            <a:ext cx="4518660" cy="640842"/>
          </a:xfrm>
          <a:prstGeom prst="rect">
            <a:avLst/>
          </a:prstGeom>
        </p:spPr>
        <p:txBody>
          <a:bodyPr vert="horz" lIns="68580" tIns="34290" rIns="68580" bIns="34290" rtlCol="0" anchor="b">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auto">
              <a:spcBef>
                <a:spcPct val="0"/>
              </a:spcBef>
              <a:spcAft>
                <a:spcPts val="450"/>
              </a:spcAft>
              <a:buNone/>
              <a:defRPr/>
            </a:pPr>
            <a:r>
              <a:rPr lang="en-US" altLang="en-US" sz="4050" b="1" dirty="0">
                <a:solidFill>
                  <a:prstClr val="black"/>
                </a:solidFill>
                <a:latin typeface="Bahnschrift" panose="020B0502040204020203" pitchFamily="34" charset="0"/>
              </a:rPr>
              <a:t>From Three to Five</a:t>
            </a:r>
          </a:p>
        </p:txBody>
      </p:sp>
      <p:sp>
        <p:nvSpPr>
          <p:cNvPr id="7" name="Content Placeholder 2">
            <a:extLst>
              <a:ext uri="{FF2B5EF4-FFF2-40B4-BE49-F238E27FC236}">
                <a16:creationId xmlns:a16="http://schemas.microsoft.com/office/drawing/2014/main" id="{9FEB0D2F-2940-A167-0C21-80518A79DA80}"/>
              </a:ext>
            </a:extLst>
          </p:cNvPr>
          <p:cNvSpPr txBox="1">
            <a:spLocks noGrp="1" noChangeArrowheads="1"/>
          </p:cNvSpPr>
          <p:nvPr>
            <p:ph idx="1"/>
          </p:nvPr>
        </p:nvSpPr>
        <p:spPr bwMode="auto">
          <a:xfrm>
            <a:off x="685800" y="1600200"/>
            <a:ext cx="4724400" cy="449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o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257175" defTabSz="685800" fontAlgn="auto">
              <a:lnSpc>
                <a:spcPct val="100000"/>
              </a:lnSpc>
              <a:spcBef>
                <a:spcPts val="0"/>
              </a:spcBef>
              <a:spcAft>
                <a:spcPts val="0"/>
              </a:spcAft>
              <a:buFont typeface="Wingdings" panose="05000000000000000000" pitchFamily="2" charset="2"/>
              <a:buChar char="§"/>
            </a:pPr>
            <a:endParaRPr lang="en-US" altLang="en-US" sz="1300" b="1" dirty="0">
              <a:solidFill>
                <a:prstClr val="black"/>
              </a:solidFill>
              <a:latin typeface="Bahnschrift" panose="020B0502040204020203" pitchFamily="34" charset="0"/>
            </a:endParaRPr>
          </a:p>
          <a:p>
            <a:pPr indent="-257175" defTabSz="685800" fontAlgn="auto">
              <a:lnSpc>
                <a:spcPct val="100000"/>
              </a:lnSpc>
              <a:spcBef>
                <a:spcPts val="0"/>
              </a:spcBef>
              <a:spcAft>
                <a:spcPts val="0"/>
              </a:spcAft>
              <a:buFont typeface="Wingdings" panose="05000000000000000000" pitchFamily="2" charset="2"/>
              <a:buChar char="§"/>
            </a:pPr>
            <a:endParaRPr lang="en-US" altLang="en-US" sz="1300" b="1" dirty="0">
              <a:solidFill>
                <a:prstClr val="black"/>
              </a:solidFill>
              <a:latin typeface="Bahnschrift" panose="020B0502040204020203" pitchFamily="34" charset="0"/>
            </a:endParaRPr>
          </a:p>
          <a:p>
            <a:pPr indent="-257175" defTabSz="685800" fontAlgn="auto">
              <a:lnSpc>
                <a:spcPct val="100000"/>
              </a:lnSpc>
              <a:spcBef>
                <a:spcPts val="0"/>
              </a:spcBef>
              <a:spcAft>
                <a:spcPts val="0"/>
              </a:spcAft>
              <a:buFont typeface="Wingdings" panose="05000000000000000000" pitchFamily="2" charset="2"/>
              <a:buChar char="§"/>
            </a:pPr>
            <a:endParaRPr lang="en-US" altLang="en-US" sz="1300" dirty="0">
              <a:solidFill>
                <a:prstClr val="black"/>
              </a:solidFill>
              <a:latin typeface="Bahnschrift" panose="020B0502040204020203" pitchFamily="34" charset="0"/>
            </a:endParaRPr>
          </a:p>
          <a:p>
            <a:pPr indent="-257175" defTabSz="685800" fontAlgn="auto">
              <a:lnSpc>
                <a:spcPct val="100000"/>
              </a:lnSpc>
              <a:spcBef>
                <a:spcPts val="0"/>
              </a:spcBef>
              <a:spcAft>
                <a:spcPts val="0"/>
              </a:spcAft>
              <a:buFont typeface="Wingdings" panose="05000000000000000000" pitchFamily="2" charset="2"/>
              <a:buChar char="§"/>
            </a:pPr>
            <a:endParaRPr lang="en-US" altLang="en-US" sz="1300" dirty="0">
              <a:solidFill>
                <a:prstClr val="black"/>
              </a:solidFill>
              <a:latin typeface="Bahnschrift" panose="020B0502040204020203" pitchFamily="34" charset="0"/>
            </a:endParaRPr>
          </a:p>
          <a:p>
            <a:pPr indent="-257175" defTabSz="685800" fontAlgn="auto">
              <a:lnSpc>
                <a:spcPct val="100000"/>
              </a:lnSpc>
              <a:spcBef>
                <a:spcPts val="0"/>
              </a:spcBef>
              <a:spcAft>
                <a:spcPts val="0"/>
              </a:spcAft>
              <a:buFont typeface="Wingdings" panose="05000000000000000000" pitchFamily="2" charset="2"/>
              <a:buChar char="§"/>
            </a:pPr>
            <a:r>
              <a:rPr lang="en-US" altLang="en-US" sz="1800" dirty="0">
                <a:solidFill>
                  <a:prstClr val="black"/>
                </a:solidFill>
                <a:latin typeface="+mn-lt"/>
              </a:rPr>
              <a:t>Governor Greg Abbott appointed Thomas Gleeson to serve as Chairman of the PUCT on January 19, 2024.</a:t>
            </a:r>
          </a:p>
          <a:p>
            <a:pPr indent="-257175" defTabSz="685800" fontAlgn="auto">
              <a:lnSpc>
                <a:spcPct val="100000"/>
              </a:lnSpc>
              <a:spcBef>
                <a:spcPts val="0"/>
              </a:spcBef>
              <a:spcAft>
                <a:spcPts val="0"/>
              </a:spcAft>
              <a:buFont typeface="Wingdings" panose="05000000000000000000" pitchFamily="2" charset="2"/>
              <a:buChar char="§"/>
            </a:pPr>
            <a:r>
              <a:rPr lang="en-US" altLang="en-US" sz="1800" dirty="0">
                <a:solidFill>
                  <a:prstClr val="black"/>
                </a:solidFill>
                <a:latin typeface="+mn-lt"/>
              </a:rPr>
              <a:t>Lori Cobos was appointed to serve as a Commissioner on June 17, 2021.</a:t>
            </a:r>
          </a:p>
          <a:p>
            <a:pPr indent="-257175" defTabSz="685800" fontAlgn="auto">
              <a:lnSpc>
                <a:spcPct val="100000"/>
              </a:lnSpc>
              <a:spcBef>
                <a:spcPts val="0"/>
              </a:spcBef>
              <a:spcAft>
                <a:spcPts val="0"/>
              </a:spcAft>
              <a:buFont typeface="Wingdings" panose="05000000000000000000" pitchFamily="2" charset="2"/>
              <a:buChar char="§"/>
            </a:pPr>
            <a:r>
              <a:rPr lang="en-US" altLang="en-US" sz="1800" dirty="0">
                <a:solidFill>
                  <a:prstClr val="black"/>
                </a:solidFill>
                <a:latin typeface="+mn-lt"/>
              </a:rPr>
              <a:t>Jimmy Glotfelty was appointed to serve as a Commissioner on August 6, 2021.</a:t>
            </a:r>
          </a:p>
          <a:p>
            <a:pPr indent="-257175" defTabSz="685800" fontAlgn="auto">
              <a:lnSpc>
                <a:spcPct val="100000"/>
              </a:lnSpc>
              <a:spcBef>
                <a:spcPts val="0"/>
              </a:spcBef>
              <a:spcAft>
                <a:spcPts val="0"/>
              </a:spcAft>
              <a:buFont typeface="Wingdings" panose="05000000000000000000" pitchFamily="2" charset="2"/>
              <a:buChar char="§"/>
            </a:pPr>
            <a:r>
              <a:rPr lang="en-US" altLang="en-US" sz="1800" dirty="0">
                <a:solidFill>
                  <a:prstClr val="black"/>
                </a:solidFill>
                <a:latin typeface="+mn-lt"/>
              </a:rPr>
              <a:t>Kathleen Jackson was appointed to serve as a Commissioner on August 5, 2022.</a:t>
            </a:r>
          </a:p>
          <a:p>
            <a:pPr indent="-257175" defTabSz="685800" fontAlgn="auto">
              <a:lnSpc>
                <a:spcPct val="100000"/>
              </a:lnSpc>
              <a:spcBef>
                <a:spcPts val="0"/>
              </a:spcBef>
              <a:spcAft>
                <a:spcPts val="0"/>
              </a:spcAft>
              <a:buFont typeface="Wingdings" panose="05000000000000000000" pitchFamily="2" charset="2"/>
              <a:buChar char="§"/>
            </a:pPr>
            <a:r>
              <a:rPr lang="en-US" altLang="en-US" sz="1800" dirty="0">
                <a:solidFill>
                  <a:prstClr val="black"/>
                </a:solidFill>
                <a:latin typeface="+mn-lt"/>
              </a:rPr>
              <a:t>Courtney Hjaltman was appointed to serve as a Commissioner on June 24, 2024. </a:t>
            </a:r>
          </a:p>
        </p:txBody>
      </p:sp>
      <p:pic>
        <p:nvPicPr>
          <p:cNvPr id="8" name="Picture 13">
            <a:extLst>
              <a:ext uri="{FF2B5EF4-FFF2-40B4-BE49-F238E27FC236}">
                <a16:creationId xmlns:a16="http://schemas.microsoft.com/office/drawing/2014/main" id="{8111974A-01E3-A4AF-F344-52C0746EB4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8800" y="1569720"/>
            <a:ext cx="3136293" cy="3678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89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Cost Recovery</a:t>
            </a:r>
          </a:p>
        </p:txBody>
      </p:sp>
      <p:sp>
        <p:nvSpPr>
          <p:cNvPr id="5" name="Content Placeholder 2">
            <a:extLst>
              <a:ext uri="{FF2B5EF4-FFF2-40B4-BE49-F238E27FC236}">
                <a16:creationId xmlns:a16="http://schemas.microsoft.com/office/drawing/2014/main" id="{D411F06E-3B13-7997-D71C-F53FD49940A2}"/>
              </a:ext>
            </a:extLst>
          </p:cNvPr>
          <p:cNvSpPr txBox="1">
            <a:spLocks noGrp="1" noChangeArrowheads="1"/>
          </p:cNvSpPr>
          <p:nvPr>
            <p:ph idx="1"/>
          </p:nvPr>
        </p:nvSpPr>
        <p:spPr bwMode="auto">
          <a:xfrm>
            <a:off x="685800" y="1600200"/>
            <a:ext cx="7772400" cy="44958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57175" indent="-257175" defTabSz="685800" fontAlgn="auto">
              <a:spcBef>
                <a:spcPct val="0"/>
              </a:spcBef>
              <a:spcAft>
                <a:spcPts val="0"/>
              </a:spcAft>
              <a:buFont typeface="Wingdings" panose="05000000000000000000" pitchFamily="2" charset="2"/>
              <a:buChar char="§"/>
              <a:defRPr/>
            </a:pPr>
            <a:r>
              <a:rPr lang="en-US" altLang="en-US" sz="1800" b="1" dirty="0">
                <a:solidFill>
                  <a:prstClr val="black"/>
                </a:solidFill>
                <a:latin typeface="+mn-lt"/>
              </a:rPr>
              <a:t>General Rate Case</a:t>
            </a:r>
          </a:p>
          <a:p>
            <a:pPr marL="557213" lvl="1" indent="-214313" defTabSz="685800" fontAlgn="auto">
              <a:spcBef>
                <a:spcPct val="0"/>
              </a:spcBef>
              <a:spcAft>
                <a:spcPts val="0"/>
              </a:spcAft>
              <a:buFont typeface="Wingdings" panose="05000000000000000000" pitchFamily="2" charset="2"/>
              <a:buChar char="§"/>
              <a:defRPr/>
            </a:pPr>
            <a:r>
              <a:rPr lang="en-US" altLang="en-US" sz="1600" b="1" dirty="0">
                <a:solidFill>
                  <a:prstClr val="black"/>
                </a:solidFill>
                <a:latin typeface="+mn-lt"/>
              </a:rPr>
              <a:t>180-day schedule after filing.</a:t>
            </a:r>
          </a:p>
          <a:p>
            <a:pPr marL="557213" lvl="1" indent="-214313" defTabSz="685800" fontAlgn="auto">
              <a:spcBef>
                <a:spcPct val="0"/>
              </a:spcBef>
              <a:spcAft>
                <a:spcPts val="0"/>
              </a:spcAft>
              <a:buFont typeface="Wingdings" panose="05000000000000000000" pitchFamily="2" charset="2"/>
              <a:buChar char="§"/>
              <a:defRPr/>
            </a:pPr>
            <a:r>
              <a:rPr lang="en-US" altLang="en-US" sz="1600" b="1" dirty="0">
                <a:solidFill>
                  <a:prstClr val="black"/>
                </a:solidFill>
                <a:latin typeface="+mn-lt"/>
              </a:rPr>
              <a:t>Highly contested.</a:t>
            </a:r>
          </a:p>
          <a:p>
            <a:pPr marL="557213" lvl="1" indent="-214313" defTabSz="685800" fontAlgn="auto">
              <a:spcBef>
                <a:spcPct val="0"/>
              </a:spcBef>
              <a:spcAft>
                <a:spcPts val="0"/>
              </a:spcAft>
              <a:buFont typeface="Wingdings" panose="05000000000000000000" pitchFamily="2" charset="2"/>
              <a:buChar char="§"/>
              <a:defRPr/>
            </a:pPr>
            <a:r>
              <a:rPr lang="en-US" altLang="en-US" sz="1600" b="1" dirty="0">
                <a:solidFill>
                  <a:prstClr val="black"/>
                </a:solidFill>
                <a:latin typeface="+mn-lt"/>
              </a:rPr>
              <a:t>Significant number of resources from both TNMP &amp;  PNMR Services Company and several million dollars worth of legal and consultants.</a:t>
            </a:r>
          </a:p>
          <a:p>
            <a:pPr marL="557213" lvl="1" indent="-214313" defTabSz="685800" fontAlgn="auto">
              <a:lnSpc>
                <a:spcPct val="100000"/>
              </a:lnSpc>
              <a:spcBef>
                <a:spcPct val="0"/>
              </a:spcBef>
              <a:spcAft>
                <a:spcPts val="450"/>
              </a:spcAft>
              <a:buFont typeface="Wingdings" panose="05000000000000000000" pitchFamily="2" charset="2"/>
              <a:buChar char="§"/>
              <a:defRPr/>
            </a:pPr>
            <a:r>
              <a:rPr lang="en-US" altLang="en-US" sz="1600" b="1" dirty="0">
                <a:solidFill>
                  <a:prstClr val="black"/>
                </a:solidFill>
                <a:latin typeface="+mn-lt"/>
              </a:rPr>
              <a:t>Intervenors include:</a:t>
            </a:r>
          </a:p>
          <a:p>
            <a:pPr marL="900113" lvl="2" indent="-214313" defTabSz="685800" fontAlgn="auto">
              <a:spcBef>
                <a:spcPct val="0"/>
              </a:spcBef>
              <a:spcAft>
                <a:spcPts val="0"/>
              </a:spcAft>
              <a:buFontTx/>
              <a:buChar char="-"/>
              <a:defRPr/>
            </a:pPr>
            <a:r>
              <a:rPr lang="en-US" altLang="en-US" sz="1600" b="1" dirty="0">
                <a:solidFill>
                  <a:prstClr val="black"/>
                </a:solidFill>
                <a:latin typeface="+mn-lt"/>
              </a:rPr>
              <a:t>Commission Staff</a:t>
            </a:r>
          </a:p>
          <a:p>
            <a:pPr marL="900113" lvl="2" indent="-214313" defTabSz="685800" fontAlgn="auto">
              <a:spcBef>
                <a:spcPct val="0"/>
              </a:spcBef>
              <a:spcAft>
                <a:spcPts val="0"/>
              </a:spcAft>
              <a:buFontTx/>
              <a:buChar char="-"/>
              <a:defRPr/>
            </a:pPr>
            <a:r>
              <a:rPr lang="en-US" altLang="en-US" sz="1600" b="1" dirty="0">
                <a:solidFill>
                  <a:prstClr val="black"/>
                </a:solidFill>
                <a:latin typeface="+mn-lt"/>
              </a:rPr>
              <a:t>Office of Public Utility Counsel (OPUC)</a:t>
            </a:r>
          </a:p>
          <a:p>
            <a:pPr marL="900113" lvl="2" indent="-214313" defTabSz="685800" fontAlgn="auto">
              <a:spcBef>
                <a:spcPct val="0"/>
              </a:spcBef>
              <a:spcAft>
                <a:spcPts val="0"/>
              </a:spcAft>
              <a:buFontTx/>
              <a:buChar char="-"/>
              <a:defRPr/>
            </a:pPr>
            <a:r>
              <a:rPr lang="en-US" altLang="en-US" sz="1600" b="1" dirty="0">
                <a:solidFill>
                  <a:prstClr val="black"/>
                </a:solidFill>
                <a:latin typeface="+mn-lt"/>
              </a:rPr>
              <a:t>REPs</a:t>
            </a:r>
          </a:p>
          <a:p>
            <a:pPr marL="900113" lvl="2" indent="-214313" defTabSz="685800" fontAlgn="auto">
              <a:spcBef>
                <a:spcPct val="0"/>
              </a:spcBef>
              <a:spcAft>
                <a:spcPts val="0"/>
              </a:spcAft>
              <a:buFontTx/>
              <a:buChar char="-"/>
              <a:defRPr/>
            </a:pPr>
            <a:r>
              <a:rPr lang="en-US" altLang="en-US" sz="1600" b="1" dirty="0">
                <a:solidFill>
                  <a:prstClr val="black"/>
                </a:solidFill>
                <a:latin typeface="+mn-lt"/>
              </a:rPr>
              <a:t>Municipalities</a:t>
            </a:r>
          </a:p>
          <a:p>
            <a:pPr marL="900113" lvl="2" indent="-214313" defTabSz="685800" fontAlgn="auto">
              <a:spcBef>
                <a:spcPct val="0"/>
              </a:spcBef>
              <a:spcAft>
                <a:spcPts val="900"/>
              </a:spcAft>
              <a:buFontTx/>
              <a:buChar char="-"/>
              <a:defRPr/>
            </a:pPr>
            <a:r>
              <a:rPr lang="en-US" altLang="en-US" sz="1600" b="1" dirty="0">
                <a:solidFill>
                  <a:prstClr val="black"/>
                </a:solidFill>
                <a:latin typeface="+mn-lt"/>
              </a:rPr>
              <a:t>Industrials</a:t>
            </a:r>
          </a:p>
          <a:p>
            <a:pPr marL="257175" indent="-257175" defTabSz="685800" fontAlgn="auto">
              <a:spcBef>
                <a:spcPct val="0"/>
              </a:spcBef>
              <a:spcAft>
                <a:spcPts val="0"/>
              </a:spcAft>
              <a:buFont typeface="Wingdings" panose="05000000000000000000" pitchFamily="2" charset="2"/>
              <a:buChar char="§"/>
              <a:defRPr/>
            </a:pPr>
            <a:r>
              <a:rPr lang="en-US" altLang="en-US" sz="1800" b="1" dirty="0">
                <a:solidFill>
                  <a:prstClr val="black"/>
                </a:solidFill>
                <a:latin typeface="+mn-lt"/>
              </a:rPr>
              <a:t>Interim Transmission Cost of Service Case (TCOS)</a:t>
            </a:r>
          </a:p>
          <a:p>
            <a:pPr marL="557213" lvl="1" indent="-214313" defTabSz="685800" fontAlgn="auto">
              <a:spcBef>
                <a:spcPct val="0"/>
              </a:spcBef>
              <a:spcAft>
                <a:spcPts val="0"/>
              </a:spcAft>
              <a:buFont typeface="Wingdings" panose="05000000000000000000" pitchFamily="2" charset="2"/>
              <a:buChar char="§"/>
              <a:defRPr/>
            </a:pPr>
            <a:r>
              <a:rPr lang="en-US" altLang="en-US" sz="1600" b="1" dirty="0">
                <a:solidFill>
                  <a:prstClr val="black"/>
                </a:solidFill>
                <a:latin typeface="+mn-lt"/>
              </a:rPr>
              <a:t>Typically on a 60-day schedule after filing.</a:t>
            </a:r>
          </a:p>
          <a:p>
            <a:pPr marL="557213" lvl="1" indent="-214313" defTabSz="685800" fontAlgn="auto">
              <a:spcBef>
                <a:spcPct val="0"/>
              </a:spcBef>
              <a:spcAft>
                <a:spcPts val="0"/>
              </a:spcAft>
              <a:buFont typeface="Wingdings" panose="05000000000000000000" pitchFamily="2" charset="2"/>
              <a:buChar char="§"/>
              <a:defRPr/>
            </a:pPr>
            <a:r>
              <a:rPr lang="en-US" altLang="en-US" sz="1600" b="1" dirty="0">
                <a:solidFill>
                  <a:prstClr val="black"/>
                </a:solidFill>
                <a:latin typeface="+mn-lt"/>
              </a:rPr>
              <a:t>Several resources from TNMP &amp; PNMR Service Company with no legal costs.</a:t>
            </a:r>
          </a:p>
          <a:p>
            <a:pPr marL="557213" lvl="1" indent="-214313" defTabSz="685800" fontAlgn="auto">
              <a:lnSpc>
                <a:spcPct val="100000"/>
              </a:lnSpc>
              <a:spcBef>
                <a:spcPct val="0"/>
              </a:spcBef>
              <a:spcAft>
                <a:spcPts val="450"/>
              </a:spcAft>
              <a:buFont typeface="Wingdings" panose="05000000000000000000" pitchFamily="2" charset="2"/>
              <a:buChar char="§"/>
              <a:defRPr/>
            </a:pPr>
            <a:r>
              <a:rPr lang="en-US" altLang="en-US" sz="1600" b="1" dirty="0">
                <a:solidFill>
                  <a:prstClr val="black"/>
                </a:solidFill>
                <a:latin typeface="+mn-lt"/>
              </a:rPr>
              <a:t>Intervenors include:</a:t>
            </a:r>
          </a:p>
          <a:p>
            <a:pPr marL="900113" lvl="2" indent="-214313" defTabSz="685800" fontAlgn="auto">
              <a:spcBef>
                <a:spcPct val="0"/>
              </a:spcBef>
              <a:spcAft>
                <a:spcPts val="900"/>
              </a:spcAft>
              <a:buFontTx/>
              <a:buChar char="-"/>
              <a:defRPr/>
            </a:pPr>
            <a:r>
              <a:rPr lang="en-US" altLang="en-US" sz="1600" b="1" dirty="0">
                <a:solidFill>
                  <a:prstClr val="black"/>
                </a:solidFill>
                <a:latin typeface="+mn-lt"/>
              </a:rPr>
              <a:t>Commission Staff</a:t>
            </a:r>
          </a:p>
          <a:p>
            <a:pPr marL="214313" indent="-214313" defTabSz="685800" fontAlgn="auto">
              <a:spcBef>
                <a:spcPts val="0"/>
              </a:spcBef>
              <a:spcAft>
                <a:spcPts val="0"/>
              </a:spcAft>
              <a:buFont typeface="Wingdings" panose="05000000000000000000" pitchFamily="2" charset="2"/>
              <a:buChar char="§"/>
              <a:defRPr/>
            </a:pPr>
            <a:r>
              <a:rPr lang="en-US" sz="1800" b="1" dirty="0">
                <a:solidFill>
                  <a:prstClr val="black"/>
                </a:solidFill>
                <a:latin typeface="+mn-lt"/>
              </a:rPr>
              <a:t>Transmission Cost Recovery Factor (TCRF)</a:t>
            </a:r>
          </a:p>
          <a:p>
            <a:pPr marL="557213" lvl="1" indent="-214313" defTabSz="685800" fontAlgn="auto">
              <a:spcBef>
                <a:spcPts val="0"/>
              </a:spcBef>
              <a:spcAft>
                <a:spcPts val="0"/>
              </a:spcAft>
              <a:buFont typeface="Wingdings" panose="05000000000000000000" pitchFamily="2" charset="2"/>
              <a:buChar char="§"/>
              <a:defRPr/>
            </a:pPr>
            <a:r>
              <a:rPr lang="en-US" sz="1600" b="1" dirty="0">
                <a:solidFill>
                  <a:prstClr val="black"/>
                </a:solidFill>
                <a:latin typeface="+mn-lt"/>
              </a:rPr>
              <a:t>Typically on a 90-day schedule after filing with rates effective March 1</a:t>
            </a:r>
            <a:r>
              <a:rPr lang="en-US" sz="1600" b="1" baseline="30000" dirty="0">
                <a:solidFill>
                  <a:prstClr val="black"/>
                </a:solidFill>
                <a:latin typeface="+mn-lt"/>
              </a:rPr>
              <a:t>st</a:t>
            </a:r>
            <a:r>
              <a:rPr lang="en-US" sz="1600" b="1" dirty="0">
                <a:solidFill>
                  <a:prstClr val="black"/>
                </a:solidFill>
                <a:latin typeface="+mn-lt"/>
              </a:rPr>
              <a:t> and September 1</a:t>
            </a:r>
            <a:r>
              <a:rPr lang="en-US" sz="1600" b="1" baseline="30000" dirty="0">
                <a:solidFill>
                  <a:prstClr val="black"/>
                </a:solidFill>
                <a:latin typeface="+mn-lt"/>
              </a:rPr>
              <a:t>st</a:t>
            </a:r>
            <a:r>
              <a:rPr lang="en-US" sz="1600" b="1" dirty="0">
                <a:solidFill>
                  <a:prstClr val="black"/>
                </a:solidFill>
                <a:latin typeface="+mn-lt"/>
              </a:rPr>
              <a:t>. </a:t>
            </a:r>
          </a:p>
          <a:p>
            <a:pPr marL="557213" lvl="1" indent="-214313" defTabSz="685800" fontAlgn="auto">
              <a:spcBef>
                <a:spcPts val="0"/>
              </a:spcBef>
              <a:spcAft>
                <a:spcPts val="0"/>
              </a:spcAft>
              <a:buFont typeface="Wingdings" panose="05000000000000000000" pitchFamily="2" charset="2"/>
              <a:buChar char="§"/>
              <a:defRPr/>
            </a:pPr>
            <a:r>
              <a:rPr lang="en-US" sz="1600" b="1" dirty="0">
                <a:solidFill>
                  <a:prstClr val="black"/>
                </a:solidFill>
                <a:latin typeface="+mn-lt"/>
              </a:rPr>
              <a:t>Very limited scope. </a:t>
            </a:r>
          </a:p>
          <a:p>
            <a:pPr marL="685800" lvl="2" defTabSz="685800" fontAlgn="auto">
              <a:spcBef>
                <a:spcPct val="0"/>
              </a:spcBef>
              <a:spcAft>
                <a:spcPts val="0"/>
              </a:spcAft>
              <a:buNone/>
              <a:defRPr/>
            </a:pPr>
            <a:endParaRPr lang="en-US" altLang="en-US" sz="1275" b="1"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102289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Cost Recovery (cont.)</a:t>
            </a:r>
          </a:p>
        </p:txBody>
      </p:sp>
      <p:sp>
        <p:nvSpPr>
          <p:cNvPr id="5" name="Content Placeholder 2">
            <a:extLst>
              <a:ext uri="{FF2B5EF4-FFF2-40B4-BE49-F238E27FC236}">
                <a16:creationId xmlns:a16="http://schemas.microsoft.com/office/drawing/2014/main" id="{D411F06E-3B13-7997-D71C-F53FD49940A2}"/>
              </a:ext>
            </a:extLst>
          </p:cNvPr>
          <p:cNvSpPr txBox="1">
            <a:spLocks noGrp="1" noChangeArrowheads="1"/>
          </p:cNvSpPr>
          <p:nvPr>
            <p:ph idx="1"/>
          </p:nvPr>
        </p:nvSpPr>
        <p:spPr bwMode="auto">
          <a:xfrm>
            <a:off x="685800" y="1600200"/>
            <a:ext cx="7772400" cy="44958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14313" indent="-171450" defTabSz="685800" fontAlgn="auto">
              <a:spcBef>
                <a:spcPts val="0"/>
              </a:spcBef>
              <a:spcAft>
                <a:spcPts val="0"/>
              </a:spcAft>
              <a:buFont typeface="Wingdings" panose="05000000000000000000" pitchFamily="2" charset="2"/>
              <a:buChar char="§"/>
              <a:defRPr/>
            </a:pPr>
            <a:r>
              <a:rPr lang="en-US" sz="1600" b="1" dirty="0">
                <a:solidFill>
                  <a:prstClr val="black"/>
                </a:solidFill>
                <a:latin typeface="+mn-lt"/>
              </a:rPr>
              <a:t>Distribution Cost Recovery Factor (DCRF)</a:t>
            </a:r>
          </a:p>
          <a:p>
            <a:pPr marL="471488" lvl="1" indent="-171450" defTabSz="685800" fontAlgn="auto">
              <a:spcBef>
                <a:spcPts val="0"/>
              </a:spcBef>
              <a:spcAft>
                <a:spcPts val="0"/>
              </a:spcAft>
              <a:buFont typeface="Wingdings" panose="05000000000000000000" pitchFamily="2" charset="2"/>
              <a:buChar char="§"/>
              <a:defRPr/>
            </a:pPr>
            <a:r>
              <a:rPr lang="en-US" sz="1400" b="1" dirty="0">
                <a:solidFill>
                  <a:prstClr val="black"/>
                </a:solidFill>
                <a:latin typeface="+mn-lt"/>
              </a:rPr>
              <a:t>Previously on a 150-day schedule with rates effective September 1</a:t>
            </a:r>
            <a:r>
              <a:rPr lang="en-US" sz="1400" b="1" baseline="30000" dirty="0">
                <a:solidFill>
                  <a:prstClr val="black"/>
                </a:solidFill>
                <a:latin typeface="+mn-lt"/>
              </a:rPr>
              <a:t>st</a:t>
            </a:r>
            <a:r>
              <a:rPr lang="en-US" sz="1400" b="1" dirty="0">
                <a:solidFill>
                  <a:prstClr val="black"/>
                </a:solidFill>
                <a:latin typeface="+mn-lt"/>
              </a:rPr>
              <a:t>. Will now operate with a timeline similar to Interim TCOS and utilities will be allowed to file two DCRF updates each year. </a:t>
            </a:r>
          </a:p>
          <a:p>
            <a:pPr marL="471488" lvl="1" indent="-171450" defTabSz="685800" fontAlgn="auto">
              <a:spcBef>
                <a:spcPts val="0"/>
              </a:spcBef>
              <a:spcAft>
                <a:spcPts val="0"/>
              </a:spcAft>
              <a:buFont typeface="Wingdings" panose="05000000000000000000" pitchFamily="2" charset="2"/>
              <a:buChar char="§"/>
              <a:defRPr/>
            </a:pPr>
            <a:r>
              <a:rPr lang="en-US" sz="1400" b="1" dirty="0">
                <a:solidFill>
                  <a:prstClr val="black"/>
                </a:solidFill>
                <a:latin typeface="+mn-lt"/>
              </a:rPr>
              <a:t>PUCT rulemaking is currently ongoing.</a:t>
            </a:r>
          </a:p>
          <a:p>
            <a:pPr marL="471488" lvl="1" indent="-171450" defTabSz="685800" fontAlgn="auto">
              <a:spcBef>
                <a:spcPts val="0"/>
              </a:spcBef>
              <a:spcAft>
                <a:spcPts val="0"/>
              </a:spcAft>
              <a:buFont typeface="Wingdings" panose="05000000000000000000" pitchFamily="2" charset="2"/>
              <a:buChar char="§"/>
              <a:defRPr/>
            </a:pPr>
            <a:r>
              <a:rPr lang="en-US" sz="1400" b="1" dirty="0">
                <a:solidFill>
                  <a:prstClr val="black"/>
                </a:solidFill>
                <a:latin typeface="+mn-lt"/>
              </a:rPr>
              <a:t>Limited scope.</a:t>
            </a:r>
          </a:p>
          <a:p>
            <a:pPr marL="471488" lvl="1" indent="-171450" defTabSz="685800" fontAlgn="auto">
              <a:spcBef>
                <a:spcPts val="0"/>
              </a:spcBef>
              <a:spcAft>
                <a:spcPts val="0"/>
              </a:spcAft>
              <a:buFont typeface="Wingdings" panose="05000000000000000000" pitchFamily="2" charset="2"/>
              <a:buChar char="§"/>
              <a:defRPr/>
            </a:pPr>
            <a:r>
              <a:rPr lang="en-US" sz="1400" b="1" dirty="0">
                <a:solidFill>
                  <a:prstClr val="black"/>
                </a:solidFill>
                <a:latin typeface="+mn-lt"/>
              </a:rPr>
              <a:t>Several resources from TNMP &amp; PNMR Services Company and several hundred thousand dollars worth of legal. </a:t>
            </a:r>
          </a:p>
          <a:p>
            <a:pPr marL="471488" lvl="1" indent="-171450" defTabSz="685800" fontAlgn="auto">
              <a:spcBef>
                <a:spcPts val="0"/>
              </a:spcBef>
              <a:spcAft>
                <a:spcPts val="450"/>
              </a:spcAft>
              <a:buFont typeface="Wingdings" panose="05000000000000000000" pitchFamily="2" charset="2"/>
              <a:buChar char="§"/>
              <a:defRPr/>
            </a:pPr>
            <a:r>
              <a:rPr lang="en-US" sz="1400" b="1" dirty="0">
                <a:solidFill>
                  <a:prstClr val="black"/>
                </a:solidFill>
                <a:latin typeface="+mn-lt"/>
              </a:rPr>
              <a:t>Intervenors include:</a:t>
            </a:r>
          </a:p>
          <a:p>
            <a:pPr marL="771525" lvl="2" indent="-128588" defTabSz="685800" fontAlgn="auto">
              <a:spcBef>
                <a:spcPts val="0"/>
              </a:spcBef>
              <a:spcAft>
                <a:spcPts val="0"/>
              </a:spcAft>
              <a:buFontTx/>
              <a:buChar char="-"/>
              <a:defRPr/>
            </a:pPr>
            <a:r>
              <a:rPr lang="en-US" sz="1400" b="1" dirty="0">
                <a:solidFill>
                  <a:prstClr val="black"/>
                </a:solidFill>
                <a:latin typeface="+mn-lt"/>
              </a:rPr>
              <a:t>Commission Staff</a:t>
            </a:r>
          </a:p>
          <a:p>
            <a:pPr marL="771525" lvl="2" indent="-128588" defTabSz="685800" fontAlgn="auto">
              <a:spcBef>
                <a:spcPts val="0"/>
              </a:spcBef>
              <a:spcAft>
                <a:spcPts val="0"/>
              </a:spcAft>
              <a:buFontTx/>
              <a:buChar char="-"/>
              <a:defRPr/>
            </a:pPr>
            <a:r>
              <a:rPr lang="en-US" sz="1400" b="1" dirty="0">
                <a:solidFill>
                  <a:prstClr val="black"/>
                </a:solidFill>
                <a:latin typeface="+mn-lt"/>
              </a:rPr>
              <a:t>REPs</a:t>
            </a:r>
          </a:p>
          <a:p>
            <a:pPr marL="771525" lvl="2" indent="-128588" defTabSz="685800" fontAlgn="auto">
              <a:spcBef>
                <a:spcPts val="0"/>
              </a:spcBef>
              <a:spcAft>
                <a:spcPts val="0"/>
              </a:spcAft>
              <a:buFontTx/>
              <a:buChar char="-"/>
              <a:defRPr/>
            </a:pPr>
            <a:r>
              <a:rPr lang="en-US" sz="1400" b="1" dirty="0">
                <a:solidFill>
                  <a:prstClr val="black"/>
                </a:solidFill>
                <a:latin typeface="+mn-lt"/>
              </a:rPr>
              <a:t>Municipalities</a:t>
            </a:r>
          </a:p>
          <a:p>
            <a:pPr marL="771525" lvl="2" indent="-128588" defTabSz="685800" fontAlgn="auto">
              <a:spcBef>
                <a:spcPts val="0"/>
              </a:spcBef>
              <a:spcAft>
                <a:spcPts val="900"/>
              </a:spcAft>
              <a:buFontTx/>
              <a:buChar char="-"/>
              <a:defRPr/>
            </a:pPr>
            <a:r>
              <a:rPr lang="en-US" sz="1400" b="1" dirty="0">
                <a:solidFill>
                  <a:prstClr val="black"/>
                </a:solidFill>
                <a:latin typeface="+mn-lt"/>
              </a:rPr>
              <a:t>Industrials</a:t>
            </a:r>
          </a:p>
          <a:p>
            <a:pPr marL="214313" indent="-214313" defTabSz="685800" fontAlgn="auto">
              <a:spcBef>
                <a:spcPts val="0"/>
              </a:spcBef>
              <a:spcAft>
                <a:spcPts val="0"/>
              </a:spcAft>
              <a:buFont typeface="Wingdings" panose="05000000000000000000" pitchFamily="2" charset="2"/>
              <a:buChar char="§"/>
              <a:defRPr/>
            </a:pPr>
            <a:r>
              <a:rPr lang="en-US" sz="1600" b="1" dirty="0">
                <a:solidFill>
                  <a:prstClr val="black"/>
                </a:solidFill>
                <a:latin typeface="+mn-lt"/>
              </a:rPr>
              <a:t>Energy Efficiency Cost Recovery Factor (EECRF)</a:t>
            </a:r>
          </a:p>
          <a:p>
            <a:pPr marL="557213" lvl="1" indent="-214313" defTabSz="685800" fontAlgn="auto">
              <a:spcBef>
                <a:spcPts val="0"/>
              </a:spcBef>
              <a:spcAft>
                <a:spcPts val="0"/>
              </a:spcAft>
              <a:buFont typeface="Wingdings" panose="05000000000000000000" pitchFamily="2" charset="2"/>
              <a:buChar char="§"/>
              <a:defRPr/>
            </a:pPr>
            <a:r>
              <a:rPr lang="en-US" sz="1400" b="1" dirty="0">
                <a:solidFill>
                  <a:prstClr val="black"/>
                </a:solidFill>
                <a:latin typeface="+mn-lt"/>
              </a:rPr>
              <a:t>Typically on a 150-day schedule after filing with rates effective March 1</a:t>
            </a:r>
            <a:r>
              <a:rPr lang="en-US" sz="1400" b="1" baseline="30000" dirty="0">
                <a:solidFill>
                  <a:prstClr val="black"/>
                </a:solidFill>
                <a:latin typeface="+mn-lt"/>
              </a:rPr>
              <a:t>st</a:t>
            </a:r>
            <a:r>
              <a:rPr lang="en-US" sz="1400" b="1" dirty="0">
                <a:solidFill>
                  <a:prstClr val="black"/>
                </a:solidFill>
                <a:latin typeface="+mn-lt"/>
              </a:rPr>
              <a:t> of the following year.</a:t>
            </a:r>
          </a:p>
          <a:p>
            <a:pPr marL="557213" lvl="1" indent="-214313" defTabSz="685800" fontAlgn="auto">
              <a:spcBef>
                <a:spcPts val="0"/>
              </a:spcBef>
              <a:spcAft>
                <a:spcPts val="0"/>
              </a:spcAft>
              <a:buFont typeface="Wingdings" panose="05000000000000000000" pitchFamily="2" charset="2"/>
              <a:buChar char="§"/>
              <a:defRPr/>
            </a:pPr>
            <a:r>
              <a:rPr lang="en-US" sz="1400" b="1" dirty="0">
                <a:solidFill>
                  <a:prstClr val="black"/>
                </a:solidFill>
                <a:latin typeface="+mn-lt"/>
              </a:rPr>
              <a:t>Extremely limited scope.</a:t>
            </a:r>
          </a:p>
          <a:p>
            <a:pPr marL="557213" lvl="1" indent="-214313" defTabSz="685800" fontAlgn="auto">
              <a:spcBef>
                <a:spcPts val="0"/>
              </a:spcBef>
              <a:spcAft>
                <a:spcPts val="0"/>
              </a:spcAft>
              <a:buFont typeface="Wingdings" panose="05000000000000000000" pitchFamily="2" charset="2"/>
              <a:buChar char="§"/>
              <a:defRPr/>
            </a:pPr>
            <a:r>
              <a:rPr lang="en-US" sz="1400" b="1" dirty="0">
                <a:solidFill>
                  <a:prstClr val="black"/>
                </a:solidFill>
                <a:latin typeface="+mn-lt"/>
              </a:rPr>
              <a:t>Several resources from TNMP &amp; PNMR Services Company and several thousand dollars worth of legal.</a:t>
            </a:r>
          </a:p>
          <a:p>
            <a:pPr marL="557213" lvl="1" indent="-214313" defTabSz="685800" fontAlgn="auto">
              <a:spcBef>
                <a:spcPts val="0"/>
              </a:spcBef>
              <a:spcAft>
                <a:spcPts val="450"/>
              </a:spcAft>
              <a:buFont typeface="Wingdings" panose="05000000000000000000" pitchFamily="2" charset="2"/>
              <a:buChar char="§"/>
              <a:defRPr/>
            </a:pPr>
            <a:r>
              <a:rPr lang="en-US" sz="1400" b="1" dirty="0">
                <a:solidFill>
                  <a:prstClr val="black"/>
                </a:solidFill>
                <a:latin typeface="+mn-lt"/>
              </a:rPr>
              <a:t>Intervenors include:</a:t>
            </a:r>
          </a:p>
          <a:p>
            <a:pPr marL="771525" lvl="2" indent="-128588" defTabSz="685800" fontAlgn="auto">
              <a:spcBef>
                <a:spcPts val="0"/>
              </a:spcBef>
              <a:spcAft>
                <a:spcPts val="0"/>
              </a:spcAft>
              <a:buFontTx/>
              <a:buChar char="-"/>
              <a:defRPr/>
            </a:pPr>
            <a:r>
              <a:rPr lang="en-US" sz="1400" b="1" dirty="0">
                <a:solidFill>
                  <a:prstClr val="black"/>
                </a:solidFill>
                <a:latin typeface="+mn-lt"/>
              </a:rPr>
              <a:t>Commission Staff</a:t>
            </a:r>
          </a:p>
          <a:p>
            <a:pPr marL="771525" lvl="2" indent="-128588" defTabSz="685800" fontAlgn="auto">
              <a:spcBef>
                <a:spcPts val="0"/>
              </a:spcBef>
              <a:spcAft>
                <a:spcPts val="0"/>
              </a:spcAft>
              <a:buFontTx/>
              <a:buChar char="-"/>
              <a:defRPr/>
            </a:pPr>
            <a:r>
              <a:rPr lang="en-US" sz="1400" b="1" dirty="0">
                <a:solidFill>
                  <a:prstClr val="black"/>
                </a:solidFill>
                <a:latin typeface="+mn-lt"/>
              </a:rPr>
              <a:t>REPs</a:t>
            </a:r>
          </a:p>
          <a:p>
            <a:pPr marL="771525" lvl="2" indent="-128588" defTabSz="685800" fontAlgn="auto">
              <a:spcBef>
                <a:spcPts val="0"/>
              </a:spcBef>
              <a:spcAft>
                <a:spcPts val="450"/>
              </a:spcAft>
              <a:buFontTx/>
              <a:buChar char="-"/>
              <a:defRPr/>
            </a:pPr>
            <a:r>
              <a:rPr lang="en-US" sz="1400" b="1" dirty="0">
                <a:solidFill>
                  <a:prstClr val="black"/>
                </a:solidFill>
                <a:latin typeface="+mn-lt"/>
              </a:rPr>
              <a:t>Municipalities</a:t>
            </a:r>
          </a:p>
          <a:p>
            <a:pPr marL="685800" lvl="2" defTabSz="685800" fontAlgn="auto">
              <a:spcBef>
                <a:spcPct val="0"/>
              </a:spcBef>
              <a:spcAft>
                <a:spcPts val="0"/>
              </a:spcAft>
              <a:buNone/>
              <a:defRPr/>
            </a:pPr>
            <a:endParaRPr lang="en-US" altLang="en-US" sz="1275" b="1"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204126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dirty="0">
                <a:latin typeface="Arial" pitchFamily="34" charset="0"/>
                <a:cs typeface="Arial" pitchFamily="34" charset="0"/>
              </a:rPr>
              <a:t>PUCT Rulemakings &amp; Projects</a:t>
            </a:r>
          </a:p>
        </p:txBody>
      </p:sp>
      <p:sp>
        <p:nvSpPr>
          <p:cNvPr id="5" name="Content Placeholder 2">
            <a:extLst>
              <a:ext uri="{FF2B5EF4-FFF2-40B4-BE49-F238E27FC236}">
                <a16:creationId xmlns:a16="http://schemas.microsoft.com/office/drawing/2014/main" id="{D411F06E-3B13-7997-D71C-F53FD49940A2}"/>
              </a:ext>
            </a:extLst>
          </p:cNvPr>
          <p:cNvSpPr txBox="1">
            <a:spLocks noGrp="1" noChangeArrowheads="1"/>
          </p:cNvSpPr>
          <p:nvPr>
            <p:ph idx="1"/>
          </p:nvPr>
        </p:nvSpPr>
        <p:spPr bwMode="auto">
          <a:xfrm>
            <a:off x="685800" y="1600200"/>
            <a:ext cx="7772400" cy="44958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14313" indent="-171450" defTabSz="685800" fontAlgn="auto">
              <a:spcBef>
                <a:spcPts val="0"/>
              </a:spcBef>
              <a:spcAft>
                <a:spcPts val="0"/>
              </a:spcAft>
              <a:buFont typeface="Wingdings" panose="05000000000000000000" pitchFamily="2" charset="2"/>
              <a:buChar char="§"/>
              <a:defRPr/>
            </a:pPr>
            <a:r>
              <a:rPr lang="en-US" sz="2000" b="1" dirty="0">
                <a:solidFill>
                  <a:prstClr val="black"/>
                </a:solidFill>
                <a:latin typeface="+mn-lt"/>
              </a:rPr>
              <a:t>Project No. 53404 - Temporary Emergency Electric Energy Facilities And Long Lead-time Facilities</a:t>
            </a:r>
          </a:p>
          <a:p>
            <a:pPr marL="614363" lvl="1" indent="-171450" defTabSz="685800" fontAlgn="auto">
              <a:spcBef>
                <a:spcPts val="0"/>
              </a:spcBef>
              <a:spcAft>
                <a:spcPts val="0"/>
              </a:spcAft>
              <a:buFont typeface="Wingdings" panose="05000000000000000000" pitchFamily="2" charset="2"/>
              <a:buChar char="§"/>
              <a:defRPr/>
            </a:pPr>
            <a:r>
              <a:rPr lang="en-US" sz="1600" dirty="0">
                <a:solidFill>
                  <a:prstClr val="black"/>
                </a:solidFill>
                <a:latin typeface="+mn-lt"/>
              </a:rPr>
              <a:t>These proposed rules will allow transmission and distribution utilities to use temporary equipment and permanent transmission and distribution facilities to help restore power to consumers affected by significant power outages. These proposed rules will also allow utilities to recover the cost of using temporary and permanent facilities through customer rates. This rulemaking implements HB 2483 from the 87th Texas Legislature and HB 1500 from the 88th Texas Legislature.</a:t>
            </a:r>
          </a:p>
          <a:p>
            <a:pPr marL="214313" indent="-171450" defTabSz="685800" fontAlgn="auto">
              <a:spcBef>
                <a:spcPts val="0"/>
              </a:spcBef>
              <a:spcAft>
                <a:spcPts val="0"/>
              </a:spcAft>
              <a:buFont typeface="Wingdings" panose="05000000000000000000" pitchFamily="2" charset="2"/>
              <a:buChar char="§"/>
              <a:defRPr/>
            </a:pPr>
            <a:r>
              <a:rPr lang="en-US" sz="2000" b="1" dirty="0">
                <a:solidFill>
                  <a:prstClr val="black"/>
                </a:solidFill>
                <a:latin typeface="+mn-lt"/>
              </a:rPr>
              <a:t>Project No. 56987 - Electric Utility Outage Tracker and Hazardous Condition Reporting</a:t>
            </a:r>
          </a:p>
          <a:p>
            <a:pPr marL="614363" lvl="1" indent="-171450" defTabSz="685800" fontAlgn="auto">
              <a:spcBef>
                <a:spcPts val="0"/>
              </a:spcBef>
              <a:spcAft>
                <a:spcPts val="0"/>
              </a:spcAft>
              <a:buFont typeface="Wingdings" panose="05000000000000000000" pitchFamily="2" charset="2"/>
              <a:buChar char="§"/>
              <a:defRPr/>
            </a:pPr>
            <a:r>
              <a:rPr lang="en-US" sz="1050" dirty="0">
                <a:solidFill>
                  <a:prstClr val="black"/>
                </a:solidFill>
                <a:latin typeface="+mn-lt"/>
              </a:rPr>
              <a:t> </a:t>
            </a:r>
            <a:r>
              <a:rPr lang="en-US" sz="1600" dirty="0">
                <a:solidFill>
                  <a:prstClr val="black"/>
                </a:solidFill>
                <a:latin typeface="+mn-lt"/>
              </a:rPr>
              <a:t>Requires electric utilities to maintain an online outage tracker. The amendment will also require electric utilities, municipally owned utilities, and co-ops to create a process to receive information from the Commission and other state agencies concerning potentially hazardous conditions.</a:t>
            </a:r>
          </a:p>
          <a:p>
            <a:pPr marL="214313" indent="-171450" defTabSz="685800" fontAlgn="auto">
              <a:spcBef>
                <a:spcPts val="0"/>
              </a:spcBef>
              <a:spcAft>
                <a:spcPts val="0"/>
              </a:spcAft>
              <a:buFont typeface="Wingdings" panose="05000000000000000000" pitchFamily="2" charset="2"/>
              <a:buChar char="§"/>
              <a:defRPr/>
            </a:pPr>
            <a:r>
              <a:rPr lang="en-US" sz="2000" b="1" dirty="0">
                <a:solidFill>
                  <a:prstClr val="black"/>
                </a:solidFill>
                <a:latin typeface="+mn-lt"/>
              </a:rPr>
              <a:t>Project No. 56898 - Provision Of Emergency Contact Information To Transmission And Distribution Utilities By Retail Electric Providers</a:t>
            </a:r>
          </a:p>
          <a:p>
            <a:pPr marL="614363" lvl="1" indent="-171450" defTabSz="685800" fontAlgn="auto">
              <a:spcBef>
                <a:spcPts val="0"/>
              </a:spcBef>
              <a:spcAft>
                <a:spcPts val="0"/>
              </a:spcAft>
              <a:buFont typeface="Wingdings" panose="05000000000000000000" pitchFamily="2" charset="2"/>
              <a:buChar char="§"/>
              <a:defRPr/>
            </a:pPr>
            <a:r>
              <a:rPr lang="en-US" sz="1050" b="1" dirty="0">
                <a:solidFill>
                  <a:prstClr val="black"/>
                </a:solidFill>
                <a:latin typeface="+mn-lt"/>
              </a:rPr>
              <a:t> </a:t>
            </a:r>
            <a:r>
              <a:rPr lang="en-US" sz="1600" dirty="0">
                <a:solidFill>
                  <a:prstClr val="black"/>
                </a:solidFill>
                <a:latin typeface="+mn-lt"/>
              </a:rPr>
              <a:t>Requires retail electric providers to share customer emergency contact information with electric utilities, so that electric utilities can communicate outage information to customers during energy emergencies.</a:t>
            </a:r>
            <a:endParaRPr lang="en-US" altLang="en-US" sz="1400"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341083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dirty="0">
                <a:latin typeface="Arial" pitchFamily="34" charset="0"/>
                <a:cs typeface="Arial" pitchFamily="34" charset="0"/>
              </a:rPr>
              <a:t>PUCT Rulemakings &amp; Projects</a:t>
            </a:r>
          </a:p>
        </p:txBody>
      </p:sp>
      <p:sp>
        <p:nvSpPr>
          <p:cNvPr id="5" name="Content Placeholder 2">
            <a:extLst>
              <a:ext uri="{FF2B5EF4-FFF2-40B4-BE49-F238E27FC236}">
                <a16:creationId xmlns:a16="http://schemas.microsoft.com/office/drawing/2014/main" id="{D411F06E-3B13-7997-D71C-F53FD49940A2}"/>
              </a:ext>
            </a:extLst>
          </p:cNvPr>
          <p:cNvSpPr txBox="1">
            <a:spLocks noGrp="1" noChangeArrowheads="1"/>
          </p:cNvSpPr>
          <p:nvPr>
            <p:ph idx="1"/>
          </p:nvPr>
        </p:nvSpPr>
        <p:spPr bwMode="auto">
          <a:xfrm>
            <a:off x="685800" y="1600200"/>
            <a:ext cx="7772400" cy="44958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14313" indent="-171450" defTabSz="685800" fontAlgn="auto">
              <a:spcBef>
                <a:spcPts val="0"/>
              </a:spcBef>
              <a:spcAft>
                <a:spcPts val="0"/>
              </a:spcAft>
              <a:buFont typeface="Wingdings" panose="05000000000000000000" pitchFamily="2" charset="2"/>
              <a:buChar char="§"/>
              <a:defRPr/>
            </a:pPr>
            <a:r>
              <a:rPr lang="en-US" sz="1800" b="1" dirty="0">
                <a:solidFill>
                  <a:prstClr val="black"/>
                </a:solidFill>
                <a:latin typeface="+mn-lt"/>
              </a:rPr>
              <a:t>Project No. 56962 - Registration of Virtual Currency Mining Facilities</a:t>
            </a:r>
          </a:p>
          <a:p>
            <a:pPr marL="614363" lvl="1" indent="-171450" defTabSz="685800" fontAlgn="auto">
              <a:spcBef>
                <a:spcPts val="0"/>
              </a:spcBef>
              <a:spcAft>
                <a:spcPts val="0"/>
              </a:spcAft>
              <a:buFont typeface="Wingdings" panose="05000000000000000000" pitchFamily="2" charset="2"/>
              <a:buChar char="§"/>
              <a:defRPr/>
            </a:pPr>
            <a:r>
              <a:rPr lang="en-US" sz="1400" dirty="0">
                <a:solidFill>
                  <a:prstClr val="black"/>
                </a:solidFill>
                <a:latin typeface="+mn-lt"/>
              </a:rPr>
              <a:t> Establishes a process for the registration of virtual currency mining facilities in the ERCOT power region that demand a large load of interruptible power.</a:t>
            </a:r>
          </a:p>
          <a:p>
            <a:pPr marL="214313" indent="-171450" defTabSz="685800" fontAlgn="auto">
              <a:spcBef>
                <a:spcPts val="0"/>
              </a:spcBef>
              <a:spcAft>
                <a:spcPts val="0"/>
              </a:spcAft>
              <a:buFont typeface="Wingdings" panose="05000000000000000000" pitchFamily="2" charset="2"/>
              <a:buChar char="§"/>
              <a:defRPr/>
            </a:pPr>
            <a:r>
              <a:rPr lang="en-US" sz="1800" b="1" dirty="0">
                <a:solidFill>
                  <a:prstClr val="black"/>
                </a:solidFill>
                <a:latin typeface="+mn-lt"/>
              </a:rPr>
              <a:t>Project No. 56966 Goal for Average Total Residential Load Reduction</a:t>
            </a:r>
          </a:p>
          <a:p>
            <a:pPr marL="614363" lvl="1" indent="-171450" defTabSz="685800" fontAlgn="auto">
              <a:spcBef>
                <a:spcPts val="0"/>
              </a:spcBef>
              <a:spcAft>
                <a:spcPts val="0"/>
              </a:spcAft>
              <a:buFont typeface="Wingdings" panose="05000000000000000000" pitchFamily="2" charset="2"/>
              <a:buChar char="§"/>
              <a:defRPr/>
            </a:pPr>
            <a:r>
              <a:rPr lang="en-US" sz="1000" b="1" dirty="0">
                <a:solidFill>
                  <a:prstClr val="black"/>
                </a:solidFill>
                <a:latin typeface="+mn-lt"/>
              </a:rPr>
              <a:t> </a:t>
            </a:r>
            <a:r>
              <a:rPr lang="en-US" sz="1400" dirty="0">
                <a:solidFill>
                  <a:prstClr val="black"/>
                </a:solidFill>
                <a:latin typeface="+mn-lt"/>
              </a:rPr>
              <a:t>Proposes creating a goal and a program, through retail electric providers, for electric customers who use a smart appliances or devices to reduce electricity usage during a peak demand period in ERCOT.</a:t>
            </a:r>
          </a:p>
          <a:p>
            <a:pPr marL="214313" indent="-171450" defTabSz="685800" fontAlgn="auto">
              <a:spcBef>
                <a:spcPts val="0"/>
              </a:spcBef>
              <a:spcAft>
                <a:spcPts val="0"/>
              </a:spcAft>
              <a:buFont typeface="Wingdings" panose="05000000000000000000" pitchFamily="2" charset="2"/>
              <a:buChar char="§"/>
              <a:defRPr/>
            </a:pPr>
            <a:r>
              <a:rPr lang="en-US" sz="1800" b="1" dirty="0">
                <a:solidFill>
                  <a:prstClr val="black"/>
                </a:solidFill>
                <a:latin typeface="+mn-lt"/>
              </a:rPr>
              <a:t>Project No. 55249 - Regional Transmission Reliability Plans (RTP)</a:t>
            </a:r>
          </a:p>
          <a:p>
            <a:pPr marL="614363" lvl="1" indent="-171450" defTabSz="685800" fontAlgn="auto">
              <a:spcBef>
                <a:spcPts val="0"/>
              </a:spcBef>
              <a:spcAft>
                <a:spcPts val="0"/>
              </a:spcAft>
              <a:buFont typeface="Wingdings" panose="05000000000000000000" pitchFamily="2" charset="2"/>
              <a:buChar char="§"/>
              <a:defRPr/>
            </a:pPr>
            <a:r>
              <a:rPr lang="en-US" sz="1400" dirty="0">
                <a:solidFill>
                  <a:prstClr val="black"/>
                </a:solidFill>
                <a:latin typeface="+mn-lt"/>
              </a:rPr>
              <a:t>As part of the ongoing 2024 RTP, ERCOT is evaluating the benefits that EHV facilities may provide to the ERCOT System and expects to provide more detail in its RTP study report.</a:t>
            </a:r>
          </a:p>
          <a:p>
            <a:pPr marL="214313" indent="-171450" defTabSz="685800" fontAlgn="auto">
              <a:spcBef>
                <a:spcPts val="0"/>
              </a:spcBef>
              <a:spcAft>
                <a:spcPts val="0"/>
              </a:spcAft>
              <a:buFont typeface="Wingdings" panose="05000000000000000000" pitchFamily="2" charset="2"/>
              <a:buChar char="§"/>
              <a:defRPr/>
            </a:pPr>
            <a:r>
              <a:rPr lang="en-US" altLang="en-US" sz="1800" b="1" dirty="0">
                <a:solidFill>
                  <a:prstClr val="black"/>
                </a:solidFill>
                <a:latin typeface="+mn-lt"/>
              </a:rPr>
              <a:t>Project No. 54233 - Technical Requirements and Interconnection Processes for Distributed Energy Resources (DERs) </a:t>
            </a:r>
          </a:p>
          <a:p>
            <a:pPr marL="614363" lvl="1" indent="-171450" defTabSz="685800" fontAlgn="auto">
              <a:spcBef>
                <a:spcPts val="0"/>
              </a:spcBef>
              <a:spcAft>
                <a:spcPts val="0"/>
              </a:spcAft>
              <a:buFont typeface="Wingdings" panose="05000000000000000000" pitchFamily="2" charset="2"/>
              <a:buChar char="§"/>
              <a:defRPr/>
            </a:pPr>
            <a:r>
              <a:rPr lang="en-US" altLang="en-US" sz="1400" dirty="0">
                <a:solidFill>
                  <a:prstClr val="black"/>
                </a:solidFill>
                <a:latin typeface="+mn-lt"/>
              </a:rPr>
              <a:t>Revise the technical and operational requirements and the interconnection process for distribution resources operating in parallel to the distribution system.</a:t>
            </a:r>
          </a:p>
          <a:p>
            <a:pPr marL="214313" indent="-171450" defTabSz="685800" fontAlgn="auto">
              <a:spcBef>
                <a:spcPts val="0"/>
              </a:spcBef>
              <a:spcAft>
                <a:spcPts val="0"/>
              </a:spcAft>
              <a:buFont typeface="Wingdings" panose="05000000000000000000" pitchFamily="2" charset="2"/>
              <a:buChar char="§"/>
              <a:defRPr/>
            </a:pPr>
            <a:r>
              <a:rPr lang="en-US" altLang="en-US" sz="1800" b="1" dirty="0">
                <a:solidFill>
                  <a:prstClr val="black"/>
                </a:solidFill>
                <a:latin typeface="+mn-lt"/>
              </a:rPr>
              <a:t>Project No. 54224 - Cost Recovery for Service to Distributed Energy Resources (DERs) </a:t>
            </a:r>
          </a:p>
          <a:p>
            <a:pPr marL="614363" lvl="1" indent="-171450" defTabSz="685800" fontAlgn="auto">
              <a:spcBef>
                <a:spcPts val="0"/>
              </a:spcBef>
              <a:spcAft>
                <a:spcPts val="0"/>
              </a:spcAft>
              <a:buFont typeface="Wingdings" panose="05000000000000000000" pitchFamily="2" charset="2"/>
              <a:buChar char="§"/>
              <a:defRPr/>
            </a:pPr>
            <a:r>
              <a:rPr lang="en-US" altLang="en-US" sz="1400" dirty="0">
                <a:solidFill>
                  <a:prstClr val="black"/>
                </a:solidFill>
                <a:latin typeface="+mn-lt"/>
              </a:rPr>
              <a:t>ERCOT wide solution on potential DER interconnection allowance and monthly charges</a:t>
            </a:r>
          </a:p>
          <a:p>
            <a:pPr marL="614363" lvl="1" indent="-171450" defTabSz="685800" fontAlgn="auto">
              <a:spcBef>
                <a:spcPts val="0"/>
              </a:spcBef>
              <a:spcAft>
                <a:spcPts val="0"/>
              </a:spcAft>
              <a:buFont typeface="Wingdings" panose="05000000000000000000" pitchFamily="2" charset="2"/>
              <a:buChar char="§"/>
              <a:defRPr/>
            </a:pPr>
            <a:endParaRPr lang="en-US" altLang="en-US" sz="1400" dirty="0">
              <a:solidFill>
                <a:prstClr val="black"/>
              </a:solidFill>
              <a:latin typeface="+mn-lt"/>
            </a:endParaRPr>
          </a:p>
          <a:p>
            <a:pPr marL="214313" indent="-171450" defTabSz="685800" fontAlgn="auto">
              <a:spcBef>
                <a:spcPts val="0"/>
              </a:spcBef>
              <a:spcAft>
                <a:spcPts val="0"/>
              </a:spcAft>
              <a:buFont typeface="Wingdings" panose="05000000000000000000" pitchFamily="2" charset="2"/>
              <a:buChar char="§"/>
              <a:defRPr/>
            </a:pPr>
            <a:r>
              <a:rPr lang="en-US" altLang="en-US" sz="1800" b="1" dirty="0">
                <a:solidFill>
                  <a:prstClr val="black"/>
                </a:solidFill>
                <a:latin typeface="+mn-lt"/>
              </a:rPr>
              <a:t>Project No. 56199 - Review of Distribution Cost Recovery Factor</a:t>
            </a:r>
          </a:p>
          <a:p>
            <a:pPr marL="614363" lvl="1" indent="-171450" defTabSz="685800" fontAlgn="auto">
              <a:spcBef>
                <a:spcPts val="0"/>
              </a:spcBef>
              <a:spcAft>
                <a:spcPts val="0"/>
              </a:spcAft>
              <a:buFont typeface="Wingdings" panose="05000000000000000000" pitchFamily="2" charset="2"/>
              <a:buChar char="§"/>
              <a:defRPr/>
            </a:pPr>
            <a:r>
              <a:rPr lang="en-US" altLang="en-US" sz="1400" dirty="0">
                <a:solidFill>
                  <a:prstClr val="black"/>
                </a:solidFill>
                <a:latin typeface="+mn-lt"/>
              </a:rPr>
              <a:t>Reconcile the existing rule with 2023 Public Utility Regulatory Act changes</a:t>
            </a:r>
          </a:p>
          <a:p>
            <a:pPr marL="214313" indent="-171450" defTabSz="685800" fontAlgn="auto">
              <a:spcBef>
                <a:spcPts val="0"/>
              </a:spcBef>
              <a:spcAft>
                <a:spcPts val="0"/>
              </a:spcAft>
              <a:buFont typeface="Wingdings" panose="05000000000000000000" pitchFamily="2" charset="2"/>
              <a:buChar char="§"/>
              <a:defRPr/>
            </a:pPr>
            <a:endParaRPr lang="en-US" altLang="en-US" sz="1800" dirty="0">
              <a:solidFill>
                <a:prstClr val="black"/>
              </a:solidFill>
              <a:latin typeface="+mn-lt"/>
            </a:endParaRPr>
          </a:p>
        </p:txBody>
      </p:sp>
    </p:spTree>
    <p:extLst>
      <p:ext uri="{BB962C8B-B14F-4D97-AF65-F5344CB8AC3E}">
        <p14:creationId xmlns:p14="http://schemas.microsoft.com/office/powerpoint/2010/main" val="94997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438400" y="228600"/>
            <a:ext cx="6019800" cy="838200"/>
          </a:xfrm>
        </p:spPr>
        <p:txBody>
          <a:bodyPr wrap="square" anchor="ctr">
            <a:normAutofit/>
          </a:bodyPr>
          <a:lstStyle/>
          <a:p>
            <a:pPr eaLnBrk="1" hangingPunct="1"/>
            <a:r>
              <a:rPr lang="en-US" dirty="0"/>
              <a:t>Questions</a:t>
            </a:r>
          </a:p>
        </p:txBody>
      </p:sp>
      <p:pic>
        <p:nvPicPr>
          <p:cNvPr id="4" name="Picture 2" descr="Free Question Marks on Paper Crafts Stock Photo">
            <a:extLst>
              <a:ext uri="{FF2B5EF4-FFF2-40B4-BE49-F238E27FC236}">
                <a16:creationId xmlns:a16="http://schemas.microsoft.com/office/drawing/2014/main" id="{5FF334CC-8C50-F218-EBE0-F40BB8EC3A56}"/>
              </a:ext>
            </a:extLst>
          </p:cNvPr>
          <p:cNvPicPr>
            <a:picLocks noGrp="1" noChangeAspect="1" noChangeArrowheads="1"/>
          </p:cNvPicPr>
          <p:nvPr>
            <p:ph idx="1"/>
          </p:nvPr>
        </p:nvPicPr>
        <p:blipFill rotWithShape="1">
          <a:blip r:embed="rId3"/>
          <a:srcRect t="4679" b="8665"/>
          <a:stretch/>
        </p:blipFill>
        <p:spPr bwMode="auto">
          <a:xfrm>
            <a:off x="685800" y="1600200"/>
            <a:ext cx="7772400" cy="4495800"/>
          </a:xfrm>
          <a:custGeom>
            <a:avLst/>
            <a:gdLst/>
            <a:ahLst/>
            <a:cxnLst/>
            <a:rect l="l" t="t" r="r" b="b"/>
            <a:pathLst>
              <a:path w="5004928" h="5727482">
                <a:moveTo>
                  <a:pt x="1673274" y="0"/>
                </a:moveTo>
                <a:cubicBezTo>
                  <a:pt x="3513296" y="0"/>
                  <a:pt x="5004928" y="1491632"/>
                  <a:pt x="5004928" y="3331654"/>
                </a:cubicBezTo>
                <a:cubicBezTo>
                  <a:pt x="5004928" y="4251665"/>
                  <a:pt x="4632020" y="5084579"/>
                  <a:pt x="4029109" y="5687489"/>
                </a:cubicBezTo>
                <a:lnTo>
                  <a:pt x="3985106" y="5727482"/>
                </a:lnTo>
                <a:lnTo>
                  <a:pt x="0" y="5727482"/>
                </a:lnTo>
                <a:lnTo>
                  <a:pt x="0" y="453879"/>
                </a:lnTo>
                <a:lnTo>
                  <a:pt x="85210" y="402113"/>
                </a:lnTo>
                <a:cubicBezTo>
                  <a:pt x="557283" y="145668"/>
                  <a:pt x="1098267" y="0"/>
                  <a:pt x="1673274" y="0"/>
                </a:cubicBezTo>
                <a:close/>
              </a:path>
            </a:pathLst>
          </a:custGeom>
          <a:noFill/>
        </p:spPr>
      </p:pic>
    </p:spTree>
    <p:extLst>
      <p:ext uri="{BB962C8B-B14F-4D97-AF65-F5344CB8AC3E}">
        <p14:creationId xmlns:p14="http://schemas.microsoft.com/office/powerpoint/2010/main" val="222899050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NM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7a6ecf3-f697-483b-88a3-7f6e24b1fd03">
      <Value>Advertising - Marketing</Value>
    </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319248350CCC4A8A1BCEBDEC406EE8" ma:contentTypeVersion="4" ma:contentTypeDescription="Create a new document." ma:contentTypeScope="" ma:versionID="c2f268c2c0fe60525f7c3b460bde8819">
  <xsd:schema xmlns:xsd="http://www.w3.org/2001/XMLSchema" xmlns:xs="http://www.w3.org/2001/XMLSchema" xmlns:p="http://schemas.microsoft.com/office/2006/metadata/properties" xmlns:ns2="a7a6ecf3-f697-483b-88a3-7f6e24b1fd03" targetNamespace="http://schemas.microsoft.com/office/2006/metadata/properties" ma:root="true" ma:fieldsID="2284843fbbee1bdb38683b9fcf82606e" ns2:_="">
    <xsd:import namespace="a7a6ecf3-f697-483b-88a3-7f6e24b1fd03"/>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6ecf3-f697-483b-88a3-7f6e24b1fd03" elementFormDefault="qualified">
    <xsd:import namespace="http://schemas.microsoft.com/office/2006/documentManagement/types"/>
    <xsd:import namespace="http://schemas.microsoft.com/office/infopath/2007/PartnerControls"/>
    <xsd:element name="Category" ma:index="4" nillable="true" ma:displayName="Category" ma:internalName="Category" ma:readOnly="false" ma:requiredMultiChoice="true">
      <xsd:complexType>
        <xsd:complexContent>
          <xsd:extension base="dms:MultiChoice">
            <xsd:sequence>
              <xsd:element name="Value" maxOccurs="unbounded" minOccurs="0" nillable="true">
                <xsd:simpleType>
                  <xsd:restriction base="dms:Choice">
                    <xsd:enumeration value="Advertising - Marketing"/>
                    <xsd:enumeration value="AMS"/>
                    <xsd:enumeration value="Billing"/>
                    <xsd:enumeration value="Business Plans"/>
                    <xsd:enumeration value="Communications Plans"/>
                    <xsd:enumeration value="Community"/>
                    <xsd:enumeration value="Customers"/>
                    <xsd:enumeration value="Distribution List"/>
                    <xsd:enumeration value="Employee Engagement"/>
                    <xsd:enumeration value="Employee Recognition"/>
                    <xsd:enumeration value="Energy Efficiency"/>
                    <xsd:enumeration value="Engineering T&amp;D"/>
                    <xsd:enumeration value="Executives"/>
                    <xsd:enumeration value="Grants"/>
                    <xsd:enumeration value="History"/>
                    <xsd:enumeration value="IVR – Phones"/>
                    <xsd:enumeration value="Labor"/>
                    <xsd:enumeration value="Legislature"/>
                    <xsd:enumeration value="Memos"/>
                    <xsd:enumeration value="OMS"/>
                    <xsd:enumeration value="Outage Events &amp; Prep"/>
                    <xsd:enumeration value="Press"/>
                    <xsd:enumeration value="Regulatory"/>
                    <xsd:enumeration value="REPs"/>
                    <xsd:enumeration value="Social Media"/>
                    <xsd:enumeration value="Talking Points"/>
                    <xsd:enumeration value="TNMPeople"/>
                    <xsd:enumeration value="TNMP Reconnect"/>
                    <xsd:enumeration value="Web sit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E36C6-1FE4-4BF2-A17A-C5434EF2A665}">
  <ds:schemaRefs>
    <ds:schemaRef ds:uri="http://schemas.microsoft.com/office/2006/metadata/properties"/>
    <ds:schemaRef ds:uri="http://schemas.microsoft.com/office/infopath/2007/PartnerControls"/>
    <ds:schemaRef ds:uri="a7a6ecf3-f697-483b-88a3-7f6e24b1fd03"/>
  </ds:schemaRefs>
</ds:datastoreItem>
</file>

<file path=customXml/itemProps2.xml><?xml version="1.0" encoding="utf-8"?>
<ds:datastoreItem xmlns:ds="http://schemas.openxmlformats.org/officeDocument/2006/customXml" ds:itemID="{DBBB9EBF-E494-4B8E-BFD8-D8863556D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6ecf3-f697-483b-88a3-7f6e24b1f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333136-78DC-46FA-AD59-7AD94E7BB4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1824</TotalTime>
  <Words>858</Words>
  <Application>Microsoft Office PowerPoint</Application>
  <PresentationFormat>On-screen Show (4:3)</PresentationFormat>
  <Paragraphs>90</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Bahnschrift</vt:lpstr>
      <vt:lpstr>Calibri</vt:lpstr>
      <vt:lpstr>Times New Roman</vt:lpstr>
      <vt:lpstr>Wingdings</vt:lpstr>
      <vt:lpstr>Default Design</vt:lpstr>
      <vt:lpstr>Regulatory Update</vt:lpstr>
      <vt:lpstr>Agenda</vt:lpstr>
      <vt:lpstr>The Public Utility Commission of Texas</vt:lpstr>
      <vt:lpstr>The Public Utility Commission of Texas</vt:lpstr>
      <vt:lpstr>Cost Recovery</vt:lpstr>
      <vt:lpstr>Cost Recovery (cont.)</vt:lpstr>
      <vt:lpstr>PUCT Rulemakings &amp; Projects</vt:lpstr>
      <vt:lpstr>PUCT Rulemakings &amp; Projects</vt:lpstr>
      <vt:lpstr>Questions</vt:lpstr>
    </vt:vector>
  </TitlesOfParts>
  <Company>PNM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 TNMP</dc:title>
  <dc:creator>graphics</dc:creator>
  <cp:lastModifiedBy>Whitehurst, Stacy</cp:lastModifiedBy>
  <cp:revision>344</cp:revision>
  <dcterms:created xsi:type="dcterms:W3CDTF">2007-08-10T21:56:13Z</dcterms:created>
  <dcterms:modified xsi:type="dcterms:W3CDTF">2024-09-30T18:43:00Z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0x01010057319248350CCC4A8A1BCEBDEC406EE8</vt:lpwstr>
  </property>
  <property fmtid="{D5CDD505-2E9C-101B-9397-08002B2CF9AE}" pid="3" name="MSIP_Label_f367428c-8df2-41b3-925f-2e32f93f53ed_Enabled">
    <vt:lpwstr>true</vt:lpwstr>
  </property>
  <property fmtid="{D5CDD505-2E9C-101B-9397-08002B2CF9AE}" pid="4" name="MSIP_Label_f367428c-8df2-41b3-925f-2e32f93f53ed_SetDate">
    <vt:lpwstr>2024-08-14T18:33:43Z</vt:lpwstr>
  </property>
  <property fmtid="{D5CDD505-2E9C-101B-9397-08002B2CF9AE}" pid="5" name="MSIP_Label_f367428c-8df2-41b3-925f-2e32f93f53ed_Method">
    <vt:lpwstr>Standard</vt:lpwstr>
  </property>
  <property fmtid="{D5CDD505-2E9C-101B-9397-08002B2CF9AE}" pid="6" name="MSIP_Label_f367428c-8df2-41b3-925f-2e32f93f53ed_Name">
    <vt:lpwstr>f367428c-8df2-41b3-925f-2e32f93f53ed</vt:lpwstr>
  </property>
  <property fmtid="{D5CDD505-2E9C-101B-9397-08002B2CF9AE}" pid="7" name="MSIP_Label_f367428c-8df2-41b3-925f-2e32f93f53ed_SiteId">
    <vt:lpwstr>6c1ea1fd-d5ee-4dc8-bcfe-8877bd40388b</vt:lpwstr>
  </property>
  <property fmtid="{D5CDD505-2E9C-101B-9397-08002B2CF9AE}" pid="8" name="MSIP_Label_f367428c-8df2-41b3-925f-2e32f93f53ed_ActionId">
    <vt:lpwstr>49a65ec0-8898-44b3-9842-0d785cf13cd3</vt:lpwstr>
  </property>
  <property fmtid="{D5CDD505-2E9C-101B-9397-08002B2CF9AE}" pid="9" name="MSIP_Label_f367428c-8df2-41b3-925f-2e32f93f53ed_ContentBits">
    <vt:lpwstr>0</vt:lpwstr>
  </property>
</Properties>
</file>