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1" r:id="rId5"/>
    <p:sldId id="283" r:id="rId6"/>
    <p:sldId id="285" r:id="rId7"/>
    <p:sldId id="284" r:id="rId8"/>
    <p:sldId id="286" r:id="rId9"/>
    <p:sldId id="287" r:id="rId10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larsen" initials="r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0922" autoAdjust="0"/>
  </p:normalViewPr>
  <p:slideViewPr>
    <p:cSldViewPr>
      <p:cViewPr varScale="1">
        <p:scale>
          <a:sx n="104" d="100"/>
          <a:sy n="104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DA34-0399-40C4-82C9-D51CD01CDAEF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CB2E-77E3-46AE-9B8E-51E8B5060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0F06E-D107-9C49-BA83-65A515055FD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E5D0D-B98E-D74A-827B-C1878D8D34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7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E5D0D-B98E-D74A-827B-C1878D8D34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0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E5D0D-B98E-D74A-827B-C1878D8D34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CBD5-2E80-4815-9802-3A05D2E2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2F-57BB-4649-902F-CE48577F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8ABAB3-6E26-47A8-A5E7-01FFF7EB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itchFamily="34" charset="0"/>
                <a:cs typeface="Arial" pitchFamily="34" charset="0"/>
              </a:rPr>
              <a:t>Texas Legislative Update</a:t>
            </a:r>
            <a:endParaRPr lang="en-US" sz="3200" b="1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Ben Utley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Government Relations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FA83-0AE5-674D-A1E6-FD44D5AC91B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1813"/>
            <a:ext cx="9144000" cy="274637"/>
          </a:xfrm>
          <a:noFill/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Texas Leadership and Legislature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49580" y="3976822"/>
            <a:ext cx="2113280" cy="68169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  <a:noAutofit/>
          </a:bodyPr>
          <a:lstStyle/>
          <a:p>
            <a:r>
              <a:rPr lang="en-US" sz="1800" b="1" dirty="0"/>
              <a:t>Gov. Greg Abbott</a:t>
            </a:r>
          </a:p>
          <a:p>
            <a:r>
              <a:rPr lang="en-US" sz="1600" dirty="0"/>
              <a:t>Abbott was elected in 2014 and is entering his sixth legislative session as Governor.</a:t>
            </a:r>
          </a:p>
          <a:p>
            <a:pPr algn="l"/>
            <a:endParaRPr lang="en-US" sz="2000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411918" y="3976822"/>
            <a:ext cx="2216722" cy="45212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  <a:noAutofit/>
          </a:bodyPr>
          <a:lstStyle/>
          <a:p>
            <a:r>
              <a:rPr lang="en-US" sz="1800" b="1" dirty="0"/>
              <a:t>Lt. Gov. Dan Patrick</a:t>
            </a:r>
          </a:p>
          <a:p>
            <a:r>
              <a:rPr lang="en-US" sz="1600" dirty="0"/>
              <a:t>Patrick was elected in 2014 and is entering his sixth legislative session as Lt. Governor.</a:t>
            </a:r>
          </a:p>
          <a:p>
            <a:pPr algn="l"/>
            <a:endParaRPr lang="en-US" sz="2000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477698" y="3974758"/>
            <a:ext cx="2113280" cy="45212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  <a:noAutofit/>
          </a:bodyPr>
          <a:lstStyle/>
          <a:p>
            <a:r>
              <a:rPr lang="en-US" sz="1800" b="1" dirty="0"/>
              <a:t>Speaker Dade Phelan</a:t>
            </a:r>
          </a:p>
          <a:p>
            <a:r>
              <a:rPr lang="en-US" sz="1600" dirty="0"/>
              <a:t>Phelan was elected to the Texas House in 2016 and will be entering his fifth legislative session. He has served two sessions as Speaker of the House.</a:t>
            </a:r>
          </a:p>
          <a:p>
            <a:pPr algn="l"/>
            <a:endParaRPr lang="en-US" sz="2000" dirty="0"/>
          </a:p>
        </p:txBody>
      </p:sp>
      <p:pic>
        <p:nvPicPr>
          <p:cNvPr id="1026" name="Picture 2" descr="Texas Governor Gregg Abbott">
            <a:extLst>
              <a:ext uri="{FF2B5EF4-FFF2-40B4-BE49-F238E27FC236}">
                <a16:creationId xmlns:a16="http://schemas.microsoft.com/office/drawing/2014/main" id="{164311B8-BCE3-9B4D-DEB7-05D52AED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9" y="1632315"/>
            <a:ext cx="1531620" cy="22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Lieutenant Governor Dan Patrick">
            <a:extLst>
              <a:ext uri="{FF2B5EF4-FFF2-40B4-BE49-F238E27FC236}">
                <a16:creationId xmlns:a16="http://schemas.microsoft.com/office/drawing/2014/main" id="{2DE003F2-225E-C81E-904D-874AFE549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24" y="1617569"/>
            <a:ext cx="1737776" cy="23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Honorable Dade Phelan - Texas State Directory Online">
            <a:extLst>
              <a:ext uri="{FF2B5EF4-FFF2-40B4-BE49-F238E27FC236}">
                <a16:creationId xmlns:a16="http://schemas.microsoft.com/office/drawing/2014/main" id="{BA86CD16-6FD6-0E70-6CEC-FCF601068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01" y="1632315"/>
            <a:ext cx="1749679" cy="23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5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Range of Potential Outcomes in Texas Senate and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60A6D-286E-594D-9455-D196182CDE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2AD5D1-1ED8-47C0-A8B9-1F29EA091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" y="3139232"/>
            <a:ext cx="4408169" cy="3908762"/>
          </a:xfrm>
        </p:spPr>
        <p:txBody>
          <a:bodyPr/>
          <a:lstStyle/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31 Senators (19 Republicans and 12 Democrats)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 Senators are up for re-election to four year terms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 contested races in November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Six incumbent Republicans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Two incumbent Democrats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Two open Seats</a:t>
            </a:r>
            <a:endParaRPr lang="en-US" sz="700" dirty="0"/>
          </a:p>
          <a:p>
            <a:pPr marL="347662" lvl="1" indent="0">
              <a:buNone/>
            </a:pPr>
            <a:endParaRPr lang="en-US" sz="7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97D95B-6B22-4B2A-BFD2-A44775550267}"/>
              </a:ext>
            </a:extLst>
          </p:cNvPr>
          <p:cNvSpPr txBox="1">
            <a:spLocks/>
          </p:cNvSpPr>
          <p:nvPr/>
        </p:nvSpPr>
        <p:spPr bwMode="gray">
          <a:xfrm>
            <a:off x="4800600" y="3215615"/>
            <a:ext cx="395224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fontAlgn="base">
              <a:spcBef>
                <a:spcPct val="100000"/>
              </a:spcBef>
              <a:spcAft>
                <a:spcPct val="0"/>
              </a:spcAft>
              <a:buClr>
                <a:srgbClr val="F6B825"/>
              </a:buClr>
              <a:buFont typeface="Wingdings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7013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55663" indent="-1666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147763" indent="-177800" algn="l" rtl="0" fontAlgn="base">
              <a:spcBef>
                <a:spcPct val="20000"/>
              </a:spcBef>
              <a:spcAft>
                <a:spcPct val="0"/>
              </a:spcAft>
              <a:buFont typeface="Times New Roman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150 Representatives (87 Republicans and 63 Democrats)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All House members are up for election every two years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House will have at least 32 new members due to 16 retirements and 16 incumbent losses in primaries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90 contested races in November</a:t>
            </a:r>
          </a:p>
          <a:p>
            <a:pPr lvl="1" eaLnBrk="0" hangingPunct="0">
              <a:spcBef>
                <a:spcPct val="20000"/>
              </a:spcBef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46 incumbent Republicans</a:t>
            </a:r>
          </a:p>
          <a:p>
            <a:pPr lvl="1" eaLnBrk="0" hangingPunct="0">
              <a:spcBef>
                <a:spcPct val="20000"/>
              </a:spcBef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21 incumbent Democrats</a:t>
            </a:r>
          </a:p>
          <a:p>
            <a:pPr lvl="1" eaLnBrk="0" hangingPunct="0">
              <a:spcBef>
                <a:spcPct val="20000"/>
              </a:spcBef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23 races without incumbents</a:t>
            </a:r>
          </a:p>
          <a:p>
            <a:pPr marL="0" indent="0" eaLnBrk="0" hangingPunct="0">
              <a:spcBef>
                <a:spcPct val="20000"/>
              </a:spcBef>
              <a:buClr>
                <a:schemeClr val="tx1"/>
              </a:buClr>
              <a:buNone/>
            </a:pP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texas senate">
            <a:extLst>
              <a:ext uri="{FF2B5EF4-FFF2-40B4-BE49-F238E27FC236}">
                <a16:creationId xmlns:a16="http://schemas.microsoft.com/office/drawing/2014/main" id="{677025C1-F7AF-4ACF-A0C0-1521443B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10" y="1296308"/>
            <a:ext cx="1604180" cy="16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xas house of representatives">
            <a:extLst>
              <a:ext uri="{FF2B5EF4-FFF2-40B4-BE49-F238E27FC236}">
                <a16:creationId xmlns:a16="http://schemas.microsoft.com/office/drawing/2014/main" id="{E307D5B3-4628-4343-B9E4-8B90C430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30" y="1296308"/>
            <a:ext cx="1604180" cy="16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3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TNMP Service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561" y="2018917"/>
            <a:ext cx="3896497" cy="233910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TNMP service territory includes portions of 41 districts</a:t>
            </a:r>
          </a:p>
          <a:p>
            <a:r>
              <a:rPr lang="en-US" sz="2400" b="1" dirty="0"/>
              <a:t>13 Senators</a:t>
            </a:r>
          </a:p>
          <a:p>
            <a:pPr lvl="1"/>
            <a:r>
              <a:rPr lang="en-US" sz="1800" dirty="0"/>
              <a:t>At least one new Senator in 2025</a:t>
            </a:r>
            <a:br>
              <a:rPr lang="en-US" sz="1400" dirty="0"/>
            </a:br>
            <a:endParaRPr lang="en-US" sz="1400" dirty="0"/>
          </a:p>
          <a:p>
            <a:r>
              <a:rPr lang="en-US" sz="2400" b="1" dirty="0"/>
              <a:t>28 Representatives</a:t>
            </a:r>
          </a:p>
          <a:p>
            <a:pPr lvl="1"/>
            <a:r>
              <a:rPr lang="en-US" sz="1800" dirty="0"/>
              <a:t>At least 10 new Representatives in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60A6D-286E-594D-9455-D196182CDE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Map of TNMP's service areas throughout Texas">
            <a:extLst>
              <a:ext uri="{FF2B5EF4-FFF2-40B4-BE49-F238E27FC236}">
                <a16:creationId xmlns:a16="http://schemas.microsoft.com/office/drawing/2014/main" id="{252DB548-FA0F-450C-894F-1F808B56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0" y="1203370"/>
            <a:ext cx="4617951" cy="44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9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Next Session: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Top Electric Industry Issues Expected in 2025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" y="1600200"/>
            <a:ext cx="7796213" cy="4570482"/>
          </a:xfrm>
        </p:spPr>
        <p:txBody>
          <a:bodyPr/>
          <a:lstStyle/>
          <a:p>
            <a:r>
              <a:rPr lang="en-US" sz="2400" b="1" dirty="0"/>
              <a:t>89</a:t>
            </a:r>
            <a:r>
              <a:rPr lang="en-US" sz="2400" b="1" baseline="30000" dirty="0"/>
              <a:t>th</a:t>
            </a:r>
            <a:r>
              <a:rPr lang="en-US" sz="2400" b="1" dirty="0"/>
              <a:t> Legislative Session</a:t>
            </a:r>
          </a:p>
          <a:p>
            <a:pPr lvl="1"/>
            <a:r>
              <a:rPr lang="en-US" sz="1800" dirty="0"/>
              <a:t>Begins Tuesday, January 14, 2025</a:t>
            </a:r>
          </a:p>
          <a:p>
            <a:pPr lvl="1"/>
            <a:r>
              <a:rPr lang="en-US" sz="1800" dirty="0"/>
              <a:t>Adjourns Sine Die June 2, 2025</a:t>
            </a:r>
          </a:p>
          <a:p>
            <a:r>
              <a:rPr lang="en-US" sz="2400" b="1" dirty="0"/>
              <a:t>Race for Speaker</a:t>
            </a:r>
          </a:p>
          <a:p>
            <a:pPr lvl="1"/>
            <a:r>
              <a:rPr lang="en-US" sz="1800" dirty="0"/>
              <a:t>Speaker Phelan is facing opposition as Speaker of the House</a:t>
            </a:r>
          </a:p>
          <a:p>
            <a:pPr lvl="1"/>
            <a:r>
              <a:rPr lang="en-US" sz="1800" dirty="0"/>
              <a:t>Six Republicans announced for speaker before coalescing behind one candidate opposing Speaker Phelan, and one Democrat has announced</a:t>
            </a:r>
          </a:p>
          <a:p>
            <a:pPr lvl="1"/>
            <a:r>
              <a:rPr lang="en-US" sz="1800" dirty="0"/>
              <a:t>Key issue is a debate of whether Democrats should be given chairmanships</a:t>
            </a:r>
          </a:p>
          <a:p>
            <a:r>
              <a:rPr lang="en-US" sz="2400" b="1" dirty="0"/>
              <a:t>Key Topics </a:t>
            </a:r>
          </a:p>
          <a:p>
            <a:pPr lvl="1"/>
            <a:r>
              <a:rPr lang="en-US" sz="1800" dirty="0"/>
              <a:t>Wildfire and hurricane preparation and response</a:t>
            </a:r>
          </a:p>
          <a:p>
            <a:pPr lvl="1"/>
            <a:r>
              <a:rPr lang="en-US" sz="1800" dirty="0"/>
              <a:t>Rising insurance premiums</a:t>
            </a:r>
          </a:p>
          <a:p>
            <a:pPr lvl="1"/>
            <a:r>
              <a:rPr lang="en-US" sz="1800" dirty="0"/>
              <a:t>Market design, emerging technologies, energy efficiency, and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60A6D-286E-594D-9455-D196182CDE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8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B798-6019-A4CB-48B5-694173CE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Pop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75C0-0507-F238-D198-DE7F9C2B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What is the key difference in how the Speaker of the House and the Lt. Governor are elected?</a:t>
            </a:r>
          </a:p>
        </p:txBody>
      </p:sp>
    </p:spTree>
    <p:extLst>
      <p:ext uri="{BB962C8B-B14F-4D97-AF65-F5344CB8AC3E}">
        <p14:creationId xmlns:p14="http://schemas.microsoft.com/office/powerpoint/2010/main" val="17343788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7a6ecf3-f697-483b-88a3-7f6e24b1fd03">
      <Value>Advertising - Marketing</Value>
    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19248350CCC4A8A1BCEBDEC406EE8" ma:contentTypeVersion="4" ma:contentTypeDescription="Create a new document." ma:contentTypeScope="" ma:versionID="c2f268c2c0fe60525f7c3b460bde8819">
  <xsd:schema xmlns:xsd="http://www.w3.org/2001/XMLSchema" xmlns:xs="http://www.w3.org/2001/XMLSchema" xmlns:p="http://schemas.microsoft.com/office/2006/metadata/properties" xmlns:ns2="a7a6ecf3-f697-483b-88a3-7f6e24b1fd03" targetNamespace="http://schemas.microsoft.com/office/2006/metadata/properties" ma:root="true" ma:fieldsID="2284843fbbee1bdb38683b9fcf82606e" ns2:_="">
    <xsd:import namespace="a7a6ecf3-f697-483b-88a3-7f6e24b1fd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6ecf3-f697-483b-88a3-7f6e24b1fd03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internalName="Categor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ing - Marketing"/>
                    <xsd:enumeration value="AMS"/>
                    <xsd:enumeration value="Billing"/>
                    <xsd:enumeration value="Business Plans"/>
                    <xsd:enumeration value="Communications Plans"/>
                    <xsd:enumeration value="Community"/>
                    <xsd:enumeration value="Customers"/>
                    <xsd:enumeration value="Distribution List"/>
                    <xsd:enumeration value="Employee Engagement"/>
                    <xsd:enumeration value="Employee Recognition"/>
                    <xsd:enumeration value="Energy Efficiency"/>
                    <xsd:enumeration value="Engineering T&amp;D"/>
                    <xsd:enumeration value="Executives"/>
                    <xsd:enumeration value="Grants"/>
                    <xsd:enumeration value="History"/>
                    <xsd:enumeration value="IVR – Phones"/>
                    <xsd:enumeration value="Labor"/>
                    <xsd:enumeration value="Legislature"/>
                    <xsd:enumeration value="Memos"/>
                    <xsd:enumeration value="OMS"/>
                    <xsd:enumeration value="Outage Events &amp; Prep"/>
                    <xsd:enumeration value="Press"/>
                    <xsd:enumeration value="Regulatory"/>
                    <xsd:enumeration value="REPs"/>
                    <xsd:enumeration value="Social Media"/>
                    <xsd:enumeration value="Talking Points"/>
                    <xsd:enumeration value="TNMPeople"/>
                    <xsd:enumeration value="TNMP Reconnect"/>
                    <xsd:enumeration value="Web sit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333136-78DC-46FA-AD59-7AD94E7BB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E36C6-1FE4-4BF2-A17A-C5434EF2A665}">
  <ds:schemaRefs>
    <ds:schemaRef ds:uri="http://schemas.microsoft.com/office/2006/metadata/properties"/>
    <ds:schemaRef ds:uri="http://schemas.microsoft.com/office/infopath/2007/PartnerControls"/>
    <ds:schemaRef ds:uri="a7a6ecf3-f697-483b-88a3-7f6e24b1fd03"/>
  </ds:schemaRefs>
</ds:datastoreItem>
</file>

<file path=customXml/itemProps3.xml><?xml version="1.0" encoding="utf-8"?>
<ds:datastoreItem xmlns:ds="http://schemas.openxmlformats.org/officeDocument/2006/customXml" ds:itemID="{DBBB9EBF-E494-4B8E-BFD8-D8863556D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6ecf3-f697-483b-88a3-7f6e24b1f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333</Words>
  <Application>Microsoft Office PowerPoint</Application>
  <PresentationFormat>On-screen Show (4:3)</PresentationFormat>
  <Paragraphs>55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Texas Legislative Update</vt:lpstr>
      <vt:lpstr>Texas Leadership and Legislature</vt:lpstr>
      <vt:lpstr>Range of Potential Outcomes in Texas Senate and House</vt:lpstr>
      <vt:lpstr>TNMP Service Territory</vt:lpstr>
      <vt:lpstr>Next Session:  Top Electric Industry Issues Expected in 2025</vt:lpstr>
      <vt:lpstr>Pop Quiz</vt:lpstr>
    </vt:vector>
  </TitlesOfParts>
  <Company>PNM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TNMP</dc:title>
  <dc:creator>graphics</dc:creator>
  <cp:lastModifiedBy>Utley, Ben</cp:lastModifiedBy>
  <cp:revision>342</cp:revision>
  <dcterms:created xsi:type="dcterms:W3CDTF">2007-08-10T21:56:13Z</dcterms:created>
  <dcterms:modified xsi:type="dcterms:W3CDTF">2024-09-27T19:33:24Z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0x01010057319248350CCC4A8A1BCEBDEC406EE8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2024-08-14T18:33:43Z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49a65ec0-8898-44b3-9842-0d785cf13cd3</vt:lpwstr>
  </property>
  <property fmtid="{D5CDD505-2E9C-101B-9397-08002B2CF9AE}" pid="9" name="MSIP_Label_f367428c-8df2-41b3-925f-2e32f93f53ed_ContentBits">
    <vt:lpwstr>0</vt:lpwstr>
  </property>
</Properties>
</file>