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74" r:id="rId6"/>
    <p:sldId id="275" r:id="rId7"/>
  </p:sldIdLst>
  <p:sldSz cx="9144000" cy="6858000" type="screen4x3"/>
  <p:notesSz cx="70104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larsen" initials="rl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EB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0922" autoAdjust="0"/>
  </p:normalViewPr>
  <p:slideViewPr>
    <p:cSldViewPr>
      <p:cViewPr varScale="1">
        <p:scale>
          <a:sx n="98" d="100"/>
          <a:sy n="98" d="100"/>
        </p:scale>
        <p:origin x="96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DA34-0399-40C4-82C9-D51CD01CDAEF}" type="datetimeFigureOut">
              <a:rPr lang="en-US" smtClean="0"/>
              <a:pPr/>
              <a:t>10/01/2024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51350"/>
            <a:ext cx="56070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DCB2E-77E3-46AE-9B8E-51E8B50609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9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CB2E-77E3-46AE-9B8E-51E8B50609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1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NMP Powerpoint ar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9275" y="5634038"/>
            <a:ext cx="1635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382000" cy="14700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3048000" cy="1219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77800">
            <a:solidFill>
              <a:srgbClr val="FEBE1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1371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019800" cy="838200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TNMP Branding Standards | Questions: Eric Paul in Communications (214-222-4146) or Dean Schachtner in Graphics (505-241-4696)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8CBD5-2E80-4815-9802-3A05D2E29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986463"/>
            <a:ext cx="1371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77800">
            <a:solidFill>
              <a:srgbClr val="FEBE1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8" descr="I-210+c_hires meter-gif.gif"/>
          <p:cNvPicPr>
            <a:picLocks noChangeAspect="1"/>
          </p:cNvPicPr>
          <p:nvPr userDrawn="1"/>
        </p:nvPicPr>
        <p:blipFill>
          <a:blip r:embed="rId3" cstate="print"/>
          <a:srcRect t="8824" r="8633"/>
          <a:stretch>
            <a:fillRect/>
          </a:stretch>
        </p:blipFill>
        <p:spPr bwMode="auto">
          <a:xfrm>
            <a:off x="6781800" y="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TNMP Branding Standards | Questions: Eric Paul in Communications (214-222-4146) or Dean Schachtner in Graphics (505-241-4696)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E72F-57BB-4649-902F-CE48577F7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228600" y="1143000"/>
            <a:ext cx="86868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781800" y="5867400"/>
            <a:ext cx="1447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986463"/>
            <a:ext cx="1371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2286000"/>
            <a:ext cx="9144000" cy="0"/>
          </a:xfrm>
          <a:prstGeom prst="line">
            <a:avLst/>
          </a:prstGeom>
          <a:ln w="177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0" y="5181600"/>
            <a:ext cx="9144000" cy="0"/>
          </a:xfrm>
          <a:prstGeom prst="line">
            <a:avLst/>
          </a:prstGeom>
          <a:ln w="177800">
            <a:solidFill>
              <a:srgbClr val="FEBE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986463"/>
            <a:ext cx="1371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00387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505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986463"/>
            <a:ext cx="1371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100860774 digital numbers-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533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100860774 digital numbers-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194050"/>
            <a:ext cx="533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100860774 digital numbers-3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613" y="4495800"/>
            <a:ext cx="534987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23987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14400"/>
            <a:ext cx="56388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962399"/>
            <a:ext cx="8382000" cy="12192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257800"/>
            <a:ext cx="7543800" cy="762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TNMP Branding Standards | Questions: Eric Paul in Communications (214-222-4146) or Dean Schachtner in Graphics (505-241-4696)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8ABAB3-6E26-47A8-A5E7-01FFF7EB9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81000" y="3962400"/>
            <a:ext cx="8382000" cy="1219200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Arial" pitchFamily="34" charset="0"/>
                <a:cs typeface="Arial" pitchFamily="34" charset="0"/>
              </a:rPr>
              <a:t>IDR to AMS Conversion</a:t>
            </a:r>
            <a:endParaRPr lang="en-US" sz="3200" b="1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Andrea Couch</a:t>
            </a:r>
          </a:p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Manager – REP Relations &amp; Billing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Arial" pitchFamily="34" charset="0"/>
                <a:cs typeface="Arial" pitchFamily="34" charset="0"/>
              </a:rPr>
              <a:t>IDR to AMS Conversion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-1524000" y="1600200"/>
            <a:ext cx="9982200" cy="4495800"/>
          </a:xfrm>
        </p:spPr>
        <p:txBody>
          <a:bodyPr/>
          <a:lstStyle/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371 ESI IDs to transition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BUSIDRRQ to BUSLRG 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92 ESI IDs will remain BUSIDRRQ</a:t>
            </a:r>
          </a:p>
          <a:p>
            <a:pPr lvl="6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Transmission, Distribution and EPS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REP specific lists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Complete by end of Q2 - 2025</a:t>
            </a:r>
          </a:p>
          <a:p>
            <a:pPr lvl="5">
              <a:buFont typeface="Wingdings" panose="05000000000000000000" pitchFamily="2" charset="2"/>
              <a:buChar char="§"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2286000" lvl="5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2286000" lvl="5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9C206-3354-6C62-BDC2-D2EEC04C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IDR to AMS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E9422-546A-8D8A-E903-A738E2458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892967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NMR 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a7a6ecf3-f697-483b-88a3-7f6e24b1fd03">
      <Value>Advertising - Marketing</Value>
    </Categor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319248350CCC4A8A1BCEBDEC406EE8" ma:contentTypeVersion="4" ma:contentTypeDescription="Create a new document." ma:contentTypeScope="" ma:versionID="c2f268c2c0fe60525f7c3b460bde8819">
  <xsd:schema xmlns:xsd="http://www.w3.org/2001/XMLSchema" xmlns:xs="http://www.w3.org/2001/XMLSchema" xmlns:p="http://schemas.microsoft.com/office/2006/metadata/properties" xmlns:ns2="a7a6ecf3-f697-483b-88a3-7f6e24b1fd03" targetNamespace="http://schemas.microsoft.com/office/2006/metadata/properties" ma:root="true" ma:fieldsID="2284843fbbee1bdb38683b9fcf82606e" ns2:_="">
    <xsd:import namespace="a7a6ecf3-f697-483b-88a3-7f6e24b1fd03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6ecf3-f697-483b-88a3-7f6e24b1fd03" elementFormDefault="qualified">
    <xsd:import namespace="http://schemas.microsoft.com/office/2006/documentManagement/types"/>
    <xsd:import namespace="http://schemas.microsoft.com/office/infopath/2007/PartnerControls"/>
    <xsd:element name="Category" ma:index="4" nillable="true" ma:displayName="Category" ma:internalName="Category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vertising - Marketing"/>
                    <xsd:enumeration value="AMS"/>
                    <xsd:enumeration value="Billing"/>
                    <xsd:enumeration value="Business Plans"/>
                    <xsd:enumeration value="Communications Plans"/>
                    <xsd:enumeration value="Community"/>
                    <xsd:enumeration value="Customers"/>
                    <xsd:enumeration value="Distribution List"/>
                    <xsd:enumeration value="Employee Engagement"/>
                    <xsd:enumeration value="Employee Recognition"/>
                    <xsd:enumeration value="Energy Efficiency"/>
                    <xsd:enumeration value="Engineering T&amp;D"/>
                    <xsd:enumeration value="Executives"/>
                    <xsd:enumeration value="Grants"/>
                    <xsd:enumeration value="History"/>
                    <xsd:enumeration value="IVR – Phones"/>
                    <xsd:enumeration value="Labor"/>
                    <xsd:enumeration value="Legislature"/>
                    <xsd:enumeration value="Memos"/>
                    <xsd:enumeration value="OMS"/>
                    <xsd:enumeration value="Outage Events &amp; Prep"/>
                    <xsd:enumeration value="Press"/>
                    <xsd:enumeration value="Regulatory"/>
                    <xsd:enumeration value="REPs"/>
                    <xsd:enumeration value="Social Media"/>
                    <xsd:enumeration value="Talking Points"/>
                    <xsd:enumeration value="TNMPeople"/>
                    <xsd:enumeration value="TNMP Reconnect"/>
                    <xsd:enumeration value="Web site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BE36C6-1FE4-4BF2-A17A-C5434EF2A665}">
  <ds:schemaRefs>
    <ds:schemaRef ds:uri="http://schemas.microsoft.com/office/2006/metadata/properties"/>
    <ds:schemaRef ds:uri="http://schemas.microsoft.com/office/infopath/2007/PartnerControls"/>
    <ds:schemaRef ds:uri="a7a6ecf3-f697-483b-88a3-7f6e24b1fd03"/>
  </ds:schemaRefs>
</ds:datastoreItem>
</file>

<file path=customXml/itemProps2.xml><?xml version="1.0" encoding="utf-8"?>
<ds:datastoreItem xmlns:ds="http://schemas.openxmlformats.org/officeDocument/2006/customXml" ds:itemID="{11333136-78DC-46FA-AD59-7AD94E7BB4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BB9EBF-E494-4B8E-BFD8-D8863556DA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a6ecf3-f697-483b-88a3-7f6e24b1f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52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Default Design</vt:lpstr>
      <vt:lpstr>IDR to AMS Conversion</vt:lpstr>
      <vt:lpstr>IDR to AMS Conversion</vt:lpstr>
      <vt:lpstr>IDR to AMS Conversion</vt:lpstr>
    </vt:vector>
  </TitlesOfParts>
  <Company>PNM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Template TNMP</dc:title>
  <dc:creator>graphics</dc:creator>
  <cp:lastModifiedBy>Couch, Andrea</cp:lastModifiedBy>
  <cp:revision>347</cp:revision>
  <dcterms:created xsi:type="dcterms:W3CDTF">2007-08-10T21:56:13Z</dcterms:created>
  <dcterms:modified xsi:type="dcterms:W3CDTF">2024-10-02T01:43:03Z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0x01010057319248350CCC4A8A1BCEBDEC406EE8</vt:lpwstr>
  </property>
  <property fmtid="{D5CDD505-2E9C-101B-9397-08002B2CF9AE}" pid="3" name="MSIP_Label_f367428c-8df2-41b3-925f-2e32f93f53ed_Enabled">
    <vt:lpwstr>true</vt:lpwstr>
  </property>
  <property fmtid="{D5CDD505-2E9C-101B-9397-08002B2CF9AE}" pid="4" name="MSIP_Label_f367428c-8df2-41b3-925f-2e32f93f53ed_SetDate">
    <vt:lpwstr>2024-08-14T18:33:43Z</vt:lpwstr>
  </property>
  <property fmtid="{D5CDD505-2E9C-101B-9397-08002B2CF9AE}" pid="5" name="MSIP_Label_f367428c-8df2-41b3-925f-2e32f93f53ed_Method">
    <vt:lpwstr>Standard</vt:lpwstr>
  </property>
  <property fmtid="{D5CDD505-2E9C-101B-9397-08002B2CF9AE}" pid="6" name="MSIP_Label_f367428c-8df2-41b3-925f-2e32f93f53ed_Name">
    <vt:lpwstr>f367428c-8df2-41b3-925f-2e32f93f53ed</vt:lpwstr>
  </property>
  <property fmtid="{D5CDD505-2E9C-101B-9397-08002B2CF9AE}" pid="7" name="MSIP_Label_f367428c-8df2-41b3-925f-2e32f93f53ed_SiteId">
    <vt:lpwstr>6c1ea1fd-d5ee-4dc8-bcfe-8877bd40388b</vt:lpwstr>
  </property>
  <property fmtid="{D5CDD505-2E9C-101B-9397-08002B2CF9AE}" pid="8" name="MSIP_Label_f367428c-8df2-41b3-925f-2e32f93f53ed_ActionId">
    <vt:lpwstr>49a65ec0-8898-44b3-9842-0d785cf13cd3</vt:lpwstr>
  </property>
  <property fmtid="{D5CDD505-2E9C-101B-9397-08002B2CF9AE}" pid="9" name="MSIP_Label_f367428c-8df2-41b3-925f-2e32f93f53ed_ContentBits">
    <vt:lpwstr>0</vt:lpwstr>
  </property>
</Properties>
</file>