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61" r:id="rId5"/>
    <p:sldId id="274" r:id="rId6"/>
    <p:sldId id="275" r:id="rId7"/>
    <p:sldId id="276" r:id="rId8"/>
    <p:sldId id="277" r:id="rId9"/>
    <p:sldId id="278" r:id="rId10"/>
    <p:sldId id="279" r:id="rId11"/>
    <p:sldId id="280" r:id="rId12"/>
  </p:sldIdLst>
  <p:sldSz cx="9144000" cy="6858000" type="screen4x3"/>
  <p:notesSz cx="7010400" cy="937260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larsen" initials="rl"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CC"/>
    <a:srgbClr val="FEBE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13" autoAdjust="0"/>
    <p:restoredTop sz="90922" autoAdjust="0"/>
  </p:normalViewPr>
  <p:slideViewPr>
    <p:cSldViewPr>
      <p:cViewPr varScale="1">
        <p:scale>
          <a:sx n="104" d="100"/>
          <a:sy n="104" d="100"/>
        </p:scale>
        <p:origin x="1758" y="96"/>
      </p:cViewPr>
      <p:guideLst>
        <p:guide orient="horz" pos="2160"/>
        <p:guide pos="2880"/>
      </p:guideLst>
    </p:cSldViewPr>
  </p:slideViewPr>
  <p:outlineViewPr>
    <p:cViewPr>
      <p:scale>
        <a:sx n="33" d="100"/>
        <a:sy n="33" d="100"/>
      </p:scale>
      <p:origin x="0" y="276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831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8313"/>
          </a:xfrm>
          <a:prstGeom prst="rect">
            <a:avLst/>
          </a:prstGeom>
        </p:spPr>
        <p:txBody>
          <a:bodyPr vert="horz" lIns="91440" tIns="45720" rIns="91440" bIns="45720" rtlCol="0"/>
          <a:lstStyle>
            <a:lvl1pPr algn="r">
              <a:defRPr sz="1200"/>
            </a:lvl1pPr>
          </a:lstStyle>
          <a:p>
            <a:fld id="{2069DA34-0399-40C4-82C9-D51CD01CDAEF}" type="datetimeFigureOut">
              <a:rPr lang="en-US" smtClean="0"/>
              <a:pPr/>
              <a:t>9/25/2024</a:t>
            </a:fld>
            <a:endParaRPr lang="en-US" dirty="0"/>
          </a:p>
        </p:txBody>
      </p:sp>
      <p:sp>
        <p:nvSpPr>
          <p:cNvPr id="4" name="Slide Image Placeholder 3"/>
          <p:cNvSpPr>
            <a:spLocks noGrp="1" noRot="1" noChangeAspect="1"/>
          </p:cNvSpPr>
          <p:nvPr>
            <p:ph type="sldImg" idx="2"/>
          </p:nvPr>
        </p:nvSpPr>
        <p:spPr>
          <a:xfrm>
            <a:off x="1162050" y="703263"/>
            <a:ext cx="4686300" cy="35147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51350"/>
            <a:ext cx="5607050" cy="42179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02700"/>
            <a:ext cx="3038475" cy="46831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902700"/>
            <a:ext cx="3038475" cy="468313"/>
          </a:xfrm>
          <a:prstGeom prst="rect">
            <a:avLst/>
          </a:prstGeom>
        </p:spPr>
        <p:txBody>
          <a:bodyPr vert="horz" lIns="91440" tIns="45720" rIns="91440" bIns="45720" rtlCol="0" anchor="b"/>
          <a:lstStyle>
            <a:lvl1pPr algn="r">
              <a:defRPr sz="1200"/>
            </a:lvl1pPr>
          </a:lstStyle>
          <a:p>
            <a:fld id="{000DCB2E-77E3-46AE-9B8E-51E8B506090E}" type="slidenum">
              <a:rPr lang="en-US" smtClean="0"/>
              <a:pPr/>
              <a:t>‹#›</a:t>
            </a:fld>
            <a:endParaRPr lang="en-US" dirty="0"/>
          </a:p>
        </p:txBody>
      </p:sp>
    </p:spTree>
    <p:extLst>
      <p:ext uri="{BB962C8B-B14F-4D97-AF65-F5344CB8AC3E}">
        <p14:creationId xmlns:p14="http://schemas.microsoft.com/office/powerpoint/2010/main" val="1434192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0DCB2E-77E3-46AE-9B8E-51E8B506090E}" type="slidenum">
              <a:rPr lang="en-US" smtClean="0"/>
              <a:pPr/>
              <a:t>2</a:t>
            </a:fld>
            <a:endParaRPr lang="en-US" dirty="0"/>
          </a:p>
        </p:txBody>
      </p:sp>
    </p:spTree>
    <p:extLst>
      <p:ext uri="{BB962C8B-B14F-4D97-AF65-F5344CB8AC3E}">
        <p14:creationId xmlns:p14="http://schemas.microsoft.com/office/powerpoint/2010/main" val="646415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0DCB2E-77E3-46AE-9B8E-51E8B506090E}" type="slidenum">
              <a:rPr lang="en-US" smtClean="0"/>
              <a:pPr/>
              <a:t>3</a:t>
            </a:fld>
            <a:endParaRPr lang="en-US" dirty="0"/>
          </a:p>
        </p:txBody>
      </p:sp>
    </p:spTree>
    <p:extLst>
      <p:ext uri="{BB962C8B-B14F-4D97-AF65-F5344CB8AC3E}">
        <p14:creationId xmlns:p14="http://schemas.microsoft.com/office/powerpoint/2010/main" val="903606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0DCB2E-77E3-46AE-9B8E-51E8B506090E}" type="slidenum">
              <a:rPr lang="en-US" smtClean="0"/>
              <a:pPr/>
              <a:t>4</a:t>
            </a:fld>
            <a:endParaRPr lang="en-US" dirty="0"/>
          </a:p>
        </p:txBody>
      </p:sp>
    </p:spTree>
    <p:extLst>
      <p:ext uri="{BB962C8B-B14F-4D97-AF65-F5344CB8AC3E}">
        <p14:creationId xmlns:p14="http://schemas.microsoft.com/office/powerpoint/2010/main" val="3470148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0DCB2E-77E3-46AE-9B8E-51E8B506090E}" type="slidenum">
              <a:rPr lang="en-US" smtClean="0"/>
              <a:pPr/>
              <a:t>5</a:t>
            </a:fld>
            <a:endParaRPr lang="en-US" dirty="0"/>
          </a:p>
        </p:txBody>
      </p:sp>
    </p:spTree>
    <p:extLst>
      <p:ext uri="{BB962C8B-B14F-4D97-AF65-F5344CB8AC3E}">
        <p14:creationId xmlns:p14="http://schemas.microsoft.com/office/powerpoint/2010/main" val="23322485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TNMP Powerpoint art.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5" descr="\\Pray-osx\documents on pray-osx\ PNM Jobs-Paula\TNMP\TNMP LOGOS\TNMP 07 logo TM\TNMP-cmyk-logo.jpg"/>
          <p:cNvPicPr>
            <a:picLocks noChangeAspect="1" noChangeArrowheads="1"/>
          </p:cNvPicPr>
          <p:nvPr userDrawn="1"/>
        </p:nvPicPr>
        <p:blipFill>
          <a:blip r:embed="rId3" cstate="print"/>
          <a:srcRect/>
          <a:stretch>
            <a:fillRect/>
          </a:stretch>
        </p:blipFill>
        <p:spPr bwMode="auto">
          <a:xfrm>
            <a:off x="6899275" y="5634038"/>
            <a:ext cx="1635125" cy="766762"/>
          </a:xfrm>
          <a:prstGeom prst="rect">
            <a:avLst/>
          </a:prstGeom>
          <a:noFill/>
          <a:ln w="9525">
            <a:noFill/>
            <a:miter lim="800000"/>
            <a:headEnd/>
            <a:tailEnd/>
          </a:ln>
        </p:spPr>
      </p:pic>
      <p:sp>
        <p:nvSpPr>
          <p:cNvPr id="2" name="Title 1"/>
          <p:cNvSpPr>
            <a:spLocks noGrp="1"/>
          </p:cNvSpPr>
          <p:nvPr>
            <p:ph type="ctrTitle"/>
          </p:nvPr>
        </p:nvSpPr>
        <p:spPr>
          <a:xfrm>
            <a:off x="381000" y="533400"/>
            <a:ext cx="8382000" cy="1470025"/>
          </a:xfrm>
        </p:spPr>
        <p:txBody>
          <a:bodyPr/>
          <a:lstStyle>
            <a:lvl1pPr algn="ctr">
              <a:defRPr sz="4000" b="1"/>
            </a:lvl1pPr>
          </a:lstStyle>
          <a:p>
            <a:r>
              <a:rPr lang="en-US" dirty="0"/>
              <a:t>Click to edit Master title style</a:t>
            </a:r>
          </a:p>
        </p:txBody>
      </p:sp>
      <p:sp>
        <p:nvSpPr>
          <p:cNvPr id="3" name="Subtitle 2"/>
          <p:cNvSpPr>
            <a:spLocks noGrp="1"/>
          </p:cNvSpPr>
          <p:nvPr>
            <p:ph type="subTitle" idx="1"/>
          </p:nvPr>
        </p:nvSpPr>
        <p:spPr>
          <a:xfrm>
            <a:off x="304800" y="5410200"/>
            <a:ext cx="3048000" cy="12192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Line 4"/>
          <p:cNvSpPr>
            <a:spLocks noChangeShapeType="1"/>
          </p:cNvSpPr>
          <p:nvPr userDrawn="1"/>
        </p:nvSpPr>
        <p:spPr bwMode="auto">
          <a:xfrm>
            <a:off x="0" y="1143000"/>
            <a:ext cx="9144000" cy="0"/>
          </a:xfrm>
          <a:prstGeom prst="line">
            <a:avLst/>
          </a:prstGeom>
          <a:noFill/>
          <a:ln w="177800">
            <a:solidFill>
              <a:srgbClr val="FEBE10"/>
            </a:solidFill>
            <a:round/>
            <a:headEnd/>
            <a:tailEnd/>
          </a:ln>
          <a:effectLst/>
        </p:spPr>
        <p:txBody>
          <a:bodyPr/>
          <a:lstStyle/>
          <a:p>
            <a:pPr>
              <a:defRPr/>
            </a:pPr>
            <a:endParaRPr lang="en-US" dirty="0"/>
          </a:p>
        </p:txBody>
      </p:sp>
      <p:pic>
        <p:nvPicPr>
          <p:cNvPr id="5" name="Picture 6" descr="\\Pray-osx\documents on pray-osx\ PNM Jobs-Paula\TNMP\TNMP LOGOS\TNMP 07 logo TM\TNMP-cmyk-logo.jpg"/>
          <p:cNvPicPr>
            <a:picLocks noChangeAspect="1" noChangeArrowheads="1"/>
          </p:cNvPicPr>
          <p:nvPr userDrawn="1"/>
        </p:nvPicPr>
        <p:blipFill>
          <a:blip r:embed="rId2" cstate="print"/>
          <a:srcRect/>
          <a:stretch>
            <a:fillRect/>
          </a:stretch>
        </p:blipFill>
        <p:spPr bwMode="auto">
          <a:xfrm>
            <a:off x="609600" y="228600"/>
            <a:ext cx="1371600" cy="642938"/>
          </a:xfrm>
          <a:prstGeom prst="rect">
            <a:avLst/>
          </a:prstGeom>
          <a:noFill/>
          <a:ln w="9525">
            <a:noFill/>
            <a:miter lim="800000"/>
            <a:headEnd/>
            <a:tailEnd/>
          </a:ln>
        </p:spPr>
      </p:pic>
      <p:sp>
        <p:nvSpPr>
          <p:cNvPr id="2" name="Title 1"/>
          <p:cNvSpPr>
            <a:spLocks noGrp="1"/>
          </p:cNvSpPr>
          <p:nvPr>
            <p:ph type="title"/>
          </p:nvPr>
        </p:nvSpPr>
        <p:spPr>
          <a:xfrm>
            <a:off x="2438400" y="228600"/>
            <a:ext cx="6019800" cy="838200"/>
          </a:xfrm>
        </p:spPr>
        <p:txBody>
          <a:bodyPr/>
          <a:lstStyle>
            <a:lvl1pPr algn="l">
              <a:defRPr sz="3600" b="1"/>
            </a:lvl1pPr>
          </a:lstStyle>
          <a:p>
            <a:r>
              <a:rPr lang="en-US" dirty="0"/>
              <a:t>Click to edit Master title style</a:t>
            </a:r>
          </a:p>
        </p:txBody>
      </p:sp>
      <p:sp>
        <p:nvSpPr>
          <p:cNvPr id="3" name="Content Placeholder 2"/>
          <p:cNvSpPr>
            <a:spLocks noGrp="1"/>
          </p:cNvSpPr>
          <p:nvPr>
            <p:ph idx="1"/>
          </p:nvPr>
        </p:nvSpPr>
        <p:spPr>
          <a:xfrm>
            <a:off x="685800" y="1600200"/>
            <a:ext cx="7772400" cy="449580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p:cNvSpPr>
            <a:spLocks noGrp="1"/>
          </p:cNvSpPr>
          <p:nvPr>
            <p:ph type="dt" sz="half" idx="10"/>
          </p:nvPr>
        </p:nvSpPr>
        <p:spPr/>
        <p:txBody>
          <a:bodyPr/>
          <a:lstStyle>
            <a:lvl1pPr>
              <a:defRPr/>
            </a:lvl1pPr>
          </a:lstStyle>
          <a:p>
            <a:pPr>
              <a:defRPr/>
            </a:pPr>
            <a:endParaRPr lang="en-US" dirty="0"/>
          </a:p>
        </p:txBody>
      </p:sp>
      <p:sp>
        <p:nvSpPr>
          <p:cNvPr id="7" name="Footer Placeholder 4"/>
          <p:cNvSpPr>
            <a:spLocks noGrp="1"/>
          </p:cNvSpPr>
          <p:nvPr>
            <p:ph type="ftr" sz="quarter" idx="11"/>
          </p:nvPr>
        </p:nvSpPr>
        <p:spPr/>
        <p:txBody>
          <a:bodyPr/>
          <a:lstStyle>
            <a:lvl1pPr>
              <a:defRPr/>
            </a:lvl1pPr>
          </a:lstStyle>
          <a:p>
            <a:pPr>
              <a:defRPr/>
            </a:pPr>
            <a:r>
              <a:rPr lang="en-US" dirty="0"/>
              <a:t>TNMP Branding Standards | Questions: Eric Paul in Communications (214-222-4146) or Dean Schachtner in Graphics (505-241-4696)</a:t>
            </a:r>
          </a:p>
        </p:txBody>
      </p:sp>
      <p:sp>
        <p:nvSpPr>
          <p:cNvPr id="8" name="Slide Number Placeholder 5"/>
          <p:cNvSpPr>
            <a:spLocks noGrp="1"/>
          </p:cNvSpPr>
          <p:nvPr>
            <p:ph type="sldNum" sz="quarter" idx="12"/>
          </p:nvPr>
        </p:nvSpPr>
        <p:spPr/>
        <p:txBody>
          <a:bodyPr/>
          <a:lstStyle>
            <a:lvl1pPr>
              <a:defRPr/>
            </a:lvl1pPr>
          </a:lstStyle>
          <a:p>
            <a:pPr>
              <a:defRPr/>
            </a:pPr>
            <a:fld id="{CAE8CBD5-2E80-4815-9802-3A05D2E29482}"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6" descr="\\Pray-osx\documents on pray-osx\ PNM Jobs-Paula\TNMP\TNMP LOGOS\TNMP 07 logo TM\TNMP-cmyk-logo.jpg"/>
          <p:cNvPicPr>
            <a:picLocks noChangeAspect="1" noChangeArrowheads="1"/>
          </p:cNvPicPr>
          <p:nvPr userDrawn="1"/>
        </p:nvPicPr>
        <p:blipFill>
          <a:blip r:embed="rId2" cstate="print"/>
          <a:srcRect/>
          <a:stretch>
            <a:fillRect/>
          </a:stretch>
        </p:blipFill>
        <p:spPr bwMode="auto">
          <a:xfrm>
            <a:off x="685800" y="5986463"/>
            <a:ext cx="1371600" cy="642937"/>
          </a:xfrm>
          <a:prstGeom prst="rect">
            <a:avLst/>
          </a:prstGeom>
          <a:noFill/>
          <a:ln w="9525">
            <a:noFill/>
            <a:miter lim="800000"/>
            <a:headEnd/>
            <a:tailEnd/>
          </a:ln>
        </p:spPr>
      </p:pic>
      <p:sp>
        <p:nvSpPr>
          <p:cNvPr id="5" name="Line 4"/>
          <p:cNvSpPr>
            <a:spLocks noChangeShapeType="1"/>
          </p:cNvSpPr>
          <p:nvPr userDrawn="1"/>
        </p:nvSpPr>
        <p:spPr bwMode="auto">
          <a:xfrm>
            <a:off x="0" y="1143000"/>
            <a:ext cx="9144000" cy="0"/>
          </a:xfrm>
          <a:prstGeom prst="line">
            <a:avLst/>
          </a:prstGeom>
          <a:noFill/>
          <a:ln w="177800">
            <a:solidFill>
              <a:srgbClr val="FEBE10"/>
            </a:solidFill>
            <a:round/>
            <a:headEnd/>
            <a:tailEnd/>
          </a:ln>
          <a:effectLst/>
        </p:spPr>
        <p:txBody>
          <a:bodyPr/>
          <a:lstStyle/>
          <a:p>
            <a:pPr>
              <a:defRPr/>
            </a:pPr>
            <a:endParaRPr lang="en-US" dirty="0"/>
          </a:p>
        </p:txBody>
      </p:sp>
      <p:pic>
        <p:nvPicPr>
          <p:cNvPr id="6" name="Picture 8" descr="I-210+c_hires meter-gif.gif"/>
          <p:cNvPicPr>
            <a:picLocks noChangeAspect="1"/>
          </p:cNvPicPr>
          <p:nvPr userDrawn="1"/>
        </p:nvPicPr>
        <p:blipFill>
          <a:blip r:embed="rId3" cstate="print"/>
          <a:srcRect t="8824" r="8633"/>
          <a:stretch>
            <a:fillRect/>
          </a:stretch>
        </p:blipFill>
        <p:spPr bwMode="auto">
          <a:xfrm>
            <a:off x="6781800" y="0"/>
            <a:ext cx="2362200" cy="2362200"/>
          </a:xfrm>
          <a:prstGeom prst="rect">
            <a:avLst/>
          </a:prstGeom>
          <a:noFill/>
          <a:ln w="9525">
            <a:noFill/>
            <a:miter lim="800000"/>
            <a:headEnd/>
            <a:tailEnd/>
          </a:ln>
        </p:spPr>
      </p:pic>
      <p:sp>
        <p:nvSpPr>
          <p:cNvPr id="2" name="Title 1"/>
          <p:cNvSpPr>
            <a:spLocks noGrp="1"/>
          </p:cNvSpPr>
          <p:nvPr>
            <p:ph type="title"/>
          </p:nvPr>
        </p:nvSpPr>
        <p:spPr>
          <a:xfrm>
            <a:off x="685800" y="228600"/>
            <a:ext cx="7772400" cy="838200"/>
          </a:xfrm>
        </p:spPr>
        <p:txBody>
          <a:bodyPr/>
          <a:lstStyle>
            <a:lvl1pPr algn="l">
              <a:defRPr sz="3600" b="1"/>
            </a:lvl1pPr>
          </a:lstStyle>
          <a:p>
            <a:r>
              <a:rPr lang="en-US" dirty="0"/>
              <a:t>Click to edit Master title style</a:t>
            </a:r>
          </a:p>
        </p:txBody>
      </p:sp>
      <p:sp>
        <p:nvSpPr>
          <p:cNvPr id="3" name="Content Placeholder 2"/>
          <p:cNvSpPr>
            <a:spLocks noGrp="1"/>
          </p:cNvSpPr>
          <p:nvPr>
            <p:ph idx="1"/>
          </p:nvPr>
        </p:nvSpPr>
        <p:spPr>
          <a:xfrm>
            <a:off x="685800" y="1600200"/>
            <a:ext cx="7772400" cy="449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10"/>
          </p:nvPr>
        </p:nvSpPr>
        <p:spPr/>
        <p:txBody>
          <a:bodyPr/>
          <a:lstStyle>
            <a:lvl1pPr>
              <a:defRPr/>
            </a:lvl1pPr>
          </a:lstStyle>
          <a:p>
            <a:pPr>
              <a:defRPr/>
            </a:pPr>
            <a:r>
              <a:rPr lang="en-US" dirty="0"/>
              <a:t>TNMP Branding Standards | Questions: Eric Paul in Communications (214-222-4146) or Dean Schachtner in Graphics (505-241-4696)</a:t>
            </a:r>
          </a:p>
        </p:txBody>
      </p:sp>
      <p:sp>
        <p:nvSpPr>
          <p:cNvPr id="8" name="Slide Number Placeholder 5"/>
          <p:cNvSpPr>
            <a:spLocks noGrp="1"/>
          </p:cNvSpPr>
          <p:nvPr>
            <p:ph type="sldNum" sz="quarter" idx="11"/>
          </p:nvPr>
        </p:nvSpPr>
        <p:spPr/>
        <p:txBody>
          <a:bodyPr/>
          <a:lstStyle>
            <a:lvl1pPr>
              <a:defRPr/>
            </a:lvl1pPr>
          </a:lstStyle>
          <a:p>
            <a:pPr>
              <a:defRPr/>
            </a:pPr>
            <a:fld id="{797AE72F-57BB-4649-902F-CE48577F7E5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228600" y="1143000"/>
            <a:ext cx="8686800" cy="5181600"/>
          </a:xfrm>
          <a:prstGeom prst="rect">
            <a:avLst/>
          </a:prstGeom>
          <a:noFill/>
          <a:ln w="9525">
            <a:solidFill>
              <a:schemeClr val="tx1"/>
            </a:solidFill>
            <a:miter lim="800000"/>
            <a:headEnd/>
            <a:tailEnd/>
          </a:ln>
          <a:effectLst/>
        </p:spPr>
        <p:txBody>
          <a:bodyPr wrap="none" anchor="ctr"/>
          <a:lstStyle/>
          <a:p>
            <a:pPr>
              <a:defRPr/>
            </a:pPr>
            <a:endParaRPr lang="en-US" dirty="0"/>
          </a:p>
        </p:txBody>
      </p:sp>
      <p:sp>
        <p:nvSpPr>
          <p:cNvPr id="5" name="Rectangle 4"/>
          <p:cNvSpPr/>
          <p:nvPr userDrawn="1"/>
        </p:nvSpPr>
        <p:spPr>
          <a:xfrm>
            <a:off x="6781800" y="5867400"/>
            <a:ext cx="14478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6" name="Picture 6" descr="\\Pray-osx\documents on pray-osx\ PNM Jobs-Paula\TNMP\TNMP LOGOS\TNMP 07 logo TM\TNMP-cmyk-logo.jpg"/>
          <p:cNvPicPr>
            <a:picLocks noChangeAspect="1" noChangeArrowheads="1"/>
          </p:cNvPicPr>
          <p:nvPr userDrawn="1"/>
        </p:nvPicPr>
        <p:blipFill>
          <a:blip r:embed="rId2" cstate="print"/>
          <a:srcRect/>
          <a:stretch>
            <a:fillRect/>
          </a:stretch>
        </p:blipFill>
        <p:spPr bwMode="auto">
          <a:xfrm>
            <a:off x="6934200" y="5986463"/>
            <a:ext cx="1371600" cy="642937"/>
          </a:xfrm>
          <a:prstGeom prst="rect">
            <a:avLst/>
          </a:prstGeom>
          <a:noFill/>
          <a:ln w="9525">
            <a:noFill/>
            <a:miter lim="800000"/>
            <a:headEnd/>
            <a:tailEnd/>
          </a:ln>
        </p:spPr>
      </p:pic>
      <p:sp>
        <p:nvSpPr>
          <p:cNvPr id="2" name="Title 1"/>
          <p:cNvSpPr>
            <a:spLocks noGrp="1"/>
          </p:cNvSpPr>
          <p:nvPr>
            <p:ph type="title"/>
          </p:nvPr>
        </p:nvSpPr>
        <p:spPr>
          <a:xfrm>
            <a:off x="685800" y="228600"/>
            <a:ext cx="7772400" cy="838200"/>
          </a:xfrm>
        </p:spPr>
        <p:txBody>
          <a:bodyPr/>
          <a:lstStyle>
            <a:lvl1pPr algn="l">
              <a:defRPr sz="3600" b="1"/>
            </a:lvl1pPr>
          </a:lstStyle>
          <a:p>
            <a:r>
              <a:rPr lang="en-US" dirty="0"/>
              <a:t>Click to edit Master title style</a:t>
            </a:r>
          </a:p>
        </p:txBody>
      </p:sp>
      <p:sp>
        <p:nvSpPr>
          <p:cNvPr id="3" name="Content Placeholder 2"/>
          <p:cNvSpPr>
            <a:spLocks noGrp="1"/>
          </p:cNvSpPr>
          <p:nvPr>
            <p:ph idx="1"/>
          </p:nvPr>
        </p:nvSpPr>
        <p:spPr>
          <a:xfrm>
            <a:off x="685800" y="1600200"/>
            <a:ext cx="7772400" cy="449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userDrawn="1"/>
        </p:nvCxnSpPr>
        <p:spPr>
          <a:xfrm>
            <a:off x="0" y="2286000"/>
            <a:ext cx="9144000" cy="0"/>
          </a:xfrm>
          <a:prstGeom prst="line">
            <a:avLst/>
          </a:prstGeom>
          <a:ln w="1778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0" y="5181600"/>
            <a:ext cx="9144000" cy="0"/>
          </a:xfrm>
          <a:prstGeom prst="line">
            <a:avLst/>
          </a:prstGeom>
          <a:ln w="177800">
            <a:solidFill>
              <a:srgbClr val="FEBE10"/>
            </a:solidFill>
          </a:ln>
        </p:spPr>
        <p:style>
          <a:lnRef idx="1">
            <a:schemeClr val="accent1"/>
          </a:lnRef>
          <a:fillRef idx="0">
            <a:schemeClr val="accent1"/>
          </a:fillRef>
          <a:effectRef idx="0">
            <a:schemeClr val="accent1"/>
          </a:effectRef>
          <a:fontRef idx="minor">
            <a:schemeClr val="tx1"/>
          </a:fontRef>
        </p:style>
      </p:cxnSp>
      <p:pic>
        <p:nvPicPr>
          <p:cNvPr id="6" name="Picture 6" descr="\\Pray-osx\documents on pray-osx\ PNM Jobs-Paula\TNMP\TNMP LOGOS\TNMP 07 logo TM\TNMP-cmyk-logo.jpg"/>
          <p:cNvPicPr>
            <a:picLocks noChangeAspect="1" noChangeArrowheads="1"/>
          </p:cNvPicPr>
          <p:nvPr userDrawn="1"/>
        </p:nvPicPr>
        <p:blipFill>
          <a:blip r:embed="rId2" cstate="print"/>
          <a:srcRect/>
          <a:stretch>
            <a:fillRect/>
          </a:stretch>
        </p:blipFill>
        <p:spPr bwMode="auto">
          <a:xfrm>
            <a:off x="6934200" y="5986463"/>
            <a:ext cx="1371600" cy="642937"/>
          </a:xfrm>
          <a:prstGeom prst="rect">
            <a:avLst/>
          </a:prstGeom>
          <a:noFill/>
          <a:ln w="9525">
            <a:noFill/>
            <a:miter lim="800000"/>
            <a:headEnd/>
            <a:tailEnd/>
          </a:ln>
        </p:spPr>
      </p:pic>
      <p:sp>
        <p:nvSpPr>
          <p:cNvPr id="2" name="Title 1"/>
          <p:cNvSpPr>
            <a:spLocks noGrp="1"/>
          </p:cNvSpPr>
          <p:nvPr>
            <p:ph type="title"/>
          </p:nvPr>
        </p:nvSpPr>
        <p:spPr>
          <a:xfrm>
            <a:off x="722313" y="3100387"/>
            <a:ext cx="7772400" cy="1362075"/>
          </a:xfrm>
        </p:spPr>
        <p:txBody>
          <a:bodyPr anchor="t"/>
          <a:lstStyle>
            <a:lvl1pPr algn="l">
              <a:defRPr sz="4000" b="1" cap="all" baseline="0"/>
            </a:lvl1pPr>
          </a:lstStyle>
          <a:p>
            <a:r>
              <a:rPr lang="en-US"/>
              <a:t>Click to edit Master title style</a:t>
            </a:r>
            <a:endParaRPr lang="en-US" dirty="0"/>
          </a:p>
        </p:txBody>
      </p:sp>
      <p:sp>
        <p:nvSpPr>
          <p:cNvPr id="3" name="Text Placeholder 2"/>
          <p:cNvSpPr>
            <a:spLocks noGrp="1"/>
          </p:cNvSpPr>
          <p:nvPr>
            <p:ph type="body" idx="1"/>
          </p:nvPr>
        </p:nvSpPr>
        <p:spPr>
          <a:xfrm>
            <a:off x="722313" y="16002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7" name="Date Placeholder 3"/>
          <p:cNvSpPr>
            <a:spLocks noGrp="1"/>
          </p:cNvSpPr>
          <p:nvPr>
            <p:ph type="dt" sz="half" idx="10"/>
          </p:nvPr>
        </p:nvSpPr>
        <p:spPr/>
        <p:txBody>
          <a:bodyPr/>
          <a:lstStyle>
            <a:lvl1pPr>
              <a:defRPr/>
            </a:lvl1pPr>
          </a:lstStyle>
          <a:p>
            <a:pPr>
              <a:defRPr/>
            </a:pP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userDrawn="1"/>
        </p:nvSpPr>
        <p:spPr>
          <a:xfrm>
            <a:off x="0" y="0"/>
            <a:ext cx="35052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6" name="Picture 6" descr="\\Pray-osx\documents on pray-osx\ PNM Jobs-Paula\TNMP\TNMP LOGOS\TNMP 07 logo TM\TNMP-cmyk-logo.jpg"/>
          <p:cNvPicPr>
            <a:picLocks noChangeAspect="1" noChangeArrowheads="1"/>
          </p:cNvPicPr>
          <p:nvPr userDrawn="1"/>
        </p:nvPicPr>
        <p:blipFill>
          <a:blip r:embed="rId2" cstate="print"/>
          <a:srcRect/>
          <a:stretch>
            <a:fillRect/>
          </a:stretch>
        </p:blipFill>
        <p:spPr bwMode="auto">
          <a:xfrm>
            <a:off x="6934200" y="5986463"/>
            <a:ext cx="1371600" cy="642937"/>
          </a:xfrm>
          <a:prstGeom prst="rect">
            <a:avLst/>
          </a:prstGeom>
          <a:noFill/>
          <a:ln w="9525">
            <a:noFill/>
            <a:miter lim="800000"/>
            <a:headEnd/>
            <a:tailEnd/>
          </a:ln>
        </p:spPr>
      </p:pic>
      <p:pic>
        <p:nvPicPr>
          <p:cNvPr id="7" name="Picture 8" descr="100860774 digital numbers-1.png"/>
          <p:cNvPicPr>
            <a:picLocks noChangeAspect="1"/>
          </p:cNvPicPr>
          <p:nvPr userDrawn="1"/>
        </p:nvPicPr>
        <p:blipFill>
          <a:blip r:embed="rId3" cstate="print"/>
          <a:srcRect/>
          <a:stretch>
            <a:fillRect/>
          </a:stretch>
        </p:blipFill>
        <p:spPr bwMode="auto">
          <a:xfrm>
            <a:off x="457200" y="1905000"/>
            <a:ext cx="533400" cy="615950"/>
          </a:xfrm>
          <a:prstGeom prst="rect">
            <a:avLst/>
          </a:prstGeom>
          <a:noFill/>
          <a:ln w="9525">
            <a:noFill/>
            <a:miter lim="800000"/>
            <a:headEnd/>
            <a:tailEnd/>
          </a:ln>
        </p:spPr>
      </p:pic>
      <p:pic>
        <p:nvPicPr>
          <p:cNvPr id="8" name="Picture 9" descr="100860774 digital numbers-2.png"/>
          <p:cNvPicPr>
            <a:picLocks noChangeAspect="1"/>
          </p:cNvPicPr>
          <p:nvPr userDrawn="1"/>
        </p:nvPicPr>
        <p:blipFill>
          <a:blip r:embed="rId4" cstate="print"/>
          <a:srcRect/>
          <a:stretch>
            <a:fillRect/>
          </a:stretch>
        </p:blipFill>
        <p:spPr bwMode="auto">
          <a:xfrm>
            <a:off x="457200" y="3194050"/>
            <a:ext cx="533400" cy="615950"/>
          </a:xfrm>
          <a:prstGeom prst="rect">
            <a:avLst/>
          </a:prstGeom>
          <a:noFill/>
          <a:ln w="9525">
            <a:noFill/>
            <a:miter lim="800000"/>
            <a:headEnd/>
            <a:tailEnd/>
          </a:ln>
        </p:spPr>
      </p:pic>
      <p:pic>
        <p:nvPicPr>
          <p:cNvPr id="9" name="Picture 10" descr="100860774 digital numbers-3.png"/>
          <p:cNvPicPr>
            <a:picLocks noChangeAspect="1"/>
          </p:cNvPicPr>
          <p:nvPr userDrawn="1"/>
        </p:nvPicPr>
        <p:blipFill>
          <a:blip r:embed="rId5" cstate="print"/>
          <a:srcRect/>
          <a:stretch>
            <a:fillRect/>
          </a:stretch>
        </p:blipFill>
        <p:spPr bwMode="auto">
          <a:xfrm>
            <a:off x="455613" y="4495800"/>
            <a:ext cx="534987" cy="617538"/>
          </a:xfrm>
          <a:prstGeom prst="rect">
            <a:avLst/>
          </a:prstGeom>
          <a:noFill/>
          <a:ln w="9525">
            <a:noFill/>
            <a:miter lim="800000"/>
            <a:headEnd/>
            <a:tailEnd/>
          </a:ln>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66800" y="2057400"/>
            <a:ext cx="2398713" cy="4068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a:p>
            <a:pPr lvl="0"/>
            <a:endParaRPr lang="en-US" dirty="0"/>
          </a:p>
          <a:p>
            <a:pPr lvl="0"/>
            <a:endParaRPr lang="en-US" dirty="0"/>
          </a:p>
          <a:p>
            <a:pPr lvl="0"/>
            <a:endParaRPr lang="en-US" dirty="0"/>
          </a:p>
          <a:p>
            <a:pPr lvl="0"/>
            <a:endParaRPr lang="en-US" dirty="0"/>
          </a:p>
          <a:p>
            <a:pPr lvl="0"/>
            <a:r>
              <a:rPr lang="en-US" dirty="0"/>
              <a:t>Click to edit Master text styles</a:t>
            </a:r>
          </a:p>
          <a:p>
            <a:pPr lvl="0"/>
            <a:endParaRPr lang="en-US" dirty="0"/>
          </a:p>
          <a:p>
            <a:pPr lvl="0"/>
            <a:endParaRPr lang="en-US" dirty="0"/>
          </a:p>
          <a:p>
            <a:pPr lvl="0"/>
            <a:endParaRPr lang="en-US" dirty="0"/>
          </a:p>
          <a:p>
            <a:pPr lvl="0"/>
            <a:endParaRPr lang="en-US" dirty="0"/>
          </a:p>
          <a:p>
            <a:pPr lvl="0"/>
            <a:r>
              <a:rPr lang="en-US" dirty="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Closing slide">
    <p:spTree>
      <p:nvGrpSpPr>
        <p:cNvPr id="1" name=""/>
        <p:cNvGrpSpPr/>
        <p:nvPr/>
      </p:nvGrpSpPr>
      <p:grpSpPr>
        <a:xfrm>
          <a:off x="0" y="0"/>
          <a:ext cx="0" cy="0"/>
          <a:chOff x="0" y="0"/>
          <a:chExt cx="0" cy="0"/>
        </a:xfrm>
      </p:grpSpPr>
      <p:pic>
        <p:nvPicPr>
          <p:cNvPr id="4" name="Picture 6" descr="\\Pray-osx\documents on pray-osx\ PNM Jobs-Paula\TNMP\TNMP LOGOS\TNMP 07 logo TM\TNMP-cmyk-logo.jpg"/>
          <p:cNvPicPr>
            <a:picLocks noChangeAspect="1" noChangeArrowheads="1"/>
          </p:cNvPicPr>
          <p:nvPr userDrawn="1"/>
        </p:nvPicPr>
        <p:blipFill>
          <a:blip r:embed="rId2" cstate="print"/>
          <a:srcRect/>
          <a:stretch>
            <a:fillRect/>
          </a:stretch>
        </p:blipFill>
        <p:spPr bwMode="auto">
          <a:xfrm>
            <a:off x="1905000" y="914400"/>
            <a:ext cx="5638800" cy="2643188"/>
          </a:xfrm>
          <a:prstGeom prst="rect">
            <a:avLst/>
          </a:prstGeom>
          <a:noFill/>
          <a:ln w="9525">
            <a:noFill/>
            <a:miter lim="800000"/>
            <a:headEnd/>
            <a:tailEnd/>
          </a:ln>
        </p:spPr>
      </p:pic>
      <p:sp>
        <p:nvSpPr>
          <p:cNvPr id="2" name="Title 1"/>
          <p:cNvSpPr>
            <a:spLocks noGrp="1"/>
          </p:cNvSpPr>
          <p:nvPr>
            <p:ph type="ctrTitle"/>
          </p:nvPr>
        </p:nvSpPr>
        <p:spPr>
          <a:xfrm>
            <a:off x="381000" y="3962399"/>
            <a:ext cx="8382000" cy="1219201"/>
          </a:xfrm>
        </p:spPr>
        <p:txBody>
          <a:bodyPr/>
          <a:lstStyle>
            <a:lvl1pPr algn="ctr">
              <a:defRPr/>
            </a:lvl1pPr>
          </a:lstStyle>
          <a:p>
            <a:r>
              <a:rPr lang="en-US" dirty="0"/>
              <a:t>Click to edit Master title </a:t>
            </a:r>
          </a:p>
        </p:txBody>
      </p:sp>
      <p:sp>
        <p:nvSpPr>
          <p:cNvPr id="3" name="Subtitle 2"/>
          <p:cNvSpPr>
            <a:spLocks noGrp="1"/>
          </p:cNvSpPr>
          <p:nvPr>
            <p:ph type="subTitle" idx="1"/>
          </p:nvPr>
        </p:nvSpPr>
        <p:spPr>
          <a:xfrm>
            <a:off x="838200" y="5257800"/>
            <a:ext cx="7543800" cy="7620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dirty="0"/>
              <a:t>TNMP Branding Standards | Questions: Eric Paul in Communications (214-222-4146) or Dean Schachtner in Graphics (505-241-4696)</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78ABAB3-6E26-47A8-A5E7-01FFF7EB91D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381000" y="3962400"/>
            <a:ext cx="8382000" cy="1219200"/>
          </a:xfrm>
        </p:spPr>
        <p:txBody>
          <a:bodyPr/>
          <a:lstStyle/>
          <a:p>
            <a:pPr eaLnBrk="1" hangingPunct="1"/>
            <a:r>
              <a:rPr lang="en-US" sz="3200" b="1" dirty="0">
                <a:latin typeface="Arial" pitchFamily="34" charset="0"/>
                <a:cs typeface="Arial" pitchFamily="34" charset="0"/>
              </a:rPr>
              <a:t>Hurricane Beryl – TNMP’s Experience &amp;  Lessons Learned</a:t>
            </a:r>
            <a:endParaRPr lang="en-US" sz="3200" b="1" dirty="0"/>
          </a:p>
        </p:txBody>
      </p:sp>
      <p:sp>
        <p:nvSpPr>
          <p:cNvPr id="15363" name="Subtitle 2"/>
          <p:cNvSpPr>
            <a:spLocks noGrp="1"/>
          </p:cNvSpPr>
          <p:nvPr>
            <p:ph type="subTitle" idx="1"/>
          </p:nvPr>
        </p:nvSpPr>
        <p:spPr/>
        <p:txBody>
          <a:bodyPr/>
          <a:lstStyle/>
          <a:p>
            <a:pPr eaLnBrk="1" hangingPunct="1"/>
            <a:r>
              <a:rPr lang="en-US" dirty="0">
                <a:latin typeface="Arial" pitchFamily="34" charset="0"/>
                <a:cs typeface="Arial" pitchFamily="34" charset="0"/>
              </a:rPr>
              <a:t>Keith Nix</a:t>
            </a:r>
          </a:p>
          <a:p>
            <a:pPr eaLnBrk="1" hangingPunct="1"/>
            <a:r>
              <a:rPr lang="en-US" dirty="0">
                <a:latin typeface="Arial" pitchFamily="34" charset="0"/>
                <a:cs typeface="Arial" pitchFamily="34" charset="0"/>
              </a:rPr>
              <a:t>Vice President - Operations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z="3200" dirty="0">
                <a:latin typeface="Arial" pitchFamily="34" charset="0"/>
                <a:cs typeface="Arial" pitchFamily="34" charset="0"/>
              </a:rPr>
              <a:t>The Setup.....</a:t>
            </a:r>
          </a:p>
        </p:txBody>
      </p:sp>
      <p:sp>
        <p:nvSpPr>
          <p:cNvPr id="10243" name="Content Placeholder 2"/>
          <p:cNvSpPr>
            <a:spLocks noGrp="1"/>
          </p:cNvSpPr>
          <p:nvPr>
            <p:ph idx="1"/>
          </p:nvPr>
        </p:nvSpPr>
        <p:spPr/>
        <p:txBody>
          <a:bodyPr/>
          <a:lstStyle/>
          <a:p>
            <a:pPr marL="0" marR="0">
              <a:lnSpc>
                <a:spcPct val="107000"/>
              </a:lnSpc>
              <a:spcBef>
                <a:spcPts val="0"/>
              </a:spcBef>
              <a:spcAft>
                <a:spcPts val="800"/>
              </a:spcAft>
            </a:pPr>
            <a:r>
              <a:rPr lang="en-US" sz="1800" b="1" u="sng" kern="100" dirty="0">
                <a:effectLst/>
                <a:latin typeface="Calibri" panose="020F0502020204030204" pitchFamily="34" charset="0"/>
                <a:ea typeface="Calibri" panose="020F0502020204030204" pitchFamily="34" charset="0"/>
                <a:cs typeface="Times New Roman" panose="02020603050405020304" pitchFamily="18" charset="0"/>
              </a:rPr>
              <a:t>7/1 – 7/4: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Monitoring of weather service has been ongoing since Beryl projected to hit Gulf of Mexico.  Original projections show Beryl hitting south of service territory towards Mexico.  Worst case scenario is Corpus Christi (I go back to my holiday Beers &amp; BBQ!!).</a:t>
            </a:r>
          </a:p>
          <a:p>
            <a:pPr marL="0" marR="0">
              <a:lnSpc>
                <a:spcPct val="107000"/>
              </a:lnSpc>
              <a:spcBef>
                <a:spcPts val="0"/>
              </a:spcBef>
              <a:spcAft>
                <a:spcPts val="800"/>
              </a:spcAft>
            </a:pPr>
            <a:r>
              <a:rPr lang="en-US" sz="1800" b="1" u="sng" kern="100" dirty="0">
                <a:effectLst/>
                <a:latin typeface="Calibri" panose="020F0502020204030204" pitchFamily="34" charset="0"/>
                <a:ea typeface="Calibri" panose="020F0502020204030204" pitchFamily="34" charset="0"/>
                <a:cs typeface="Times New Roman" panose="02020603050405020304" pitchFamily="18" charset="0"/>
              </a:rPr>
              <a:t>7/4:</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Monitoring continues.  Slight adjustment eastward begins, hitting south Texas coast but still only as far east as Corpus Christi.  Indications through Texas Department of Emergency Management (TDEM) calls is that AEP has started making preparations based upon Corpus Christi projections.  TNMP decides to continue monitoring.</a:t>
            </a:r>
          </a:p>
          <a:p>
            <a:pPr marL="0" marR="0">
              <a:lnSpc>
                <a:spcPct val="107000"/>
              </a:lnSpc>
              <a:spcBef>
                <a:spcPts val="0"/>
              </a:spcBef>
              <a:spcAft>
                <a:spcPts val="80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7/5 (early afternoon):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Adjustment east is made again during TDEM call.  Beginning to approach TNMP furthest west service territory around West Columbia/Sweeny area.  Freeport is projected for landfall now, a little further east than Corpus.  TNMP evaluates weather service projections that agree with landfall still just outside of TNMP service territory. </a:t>
            </a:r>
          </a:p>
          <a:p>
            <a:pPr marL="2286000" lvl="5" indent="0">
              <a:buNone/>
            </a:pPr>
            <a:endParaRPr lang="en-US" sz="1200" dirty="0">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z="3200" dirty="0">
                <a:latin typeface="Arial" pitchFamily="34" charset="0"/>
                <a:cs typeface="Arial" pitchFamily="34" charset="0"/>
              </a:rPr>
              <a:t>The Setup (cont’d).....</a:t>
            </a:r>
          </a:p>
        </p:txBody>
      </p:sp>
      <p:sp>
        <p:nvSpPr>
          <p:cNvPr id="10243" name="Content Placeholder 2"/>
          <p:cNvSpPr>
            <a:spLocks noGrp="1"/>
          </p:cNvSpPr>
          <p:nvPr>
            <p:ph idx="1"/>
          </p:nvPr>
        </p:nvSpPr>
        <p:spPr/>
        <p:txBody>
          <a:bodyPr/>
          <a:lstStyle/>
          <a:p>
            <a:r>
              <a:rPr lang="en-US" sz="1800" b="1" u="sng" kern="100" dirty="0">
                <a:effectLst/>
                <a:latin typeface="Calibri" panose="020F0502020204030204" pitchFamily="34" charset="0"/>
                <a:ea typeface="Calibri" panose="020F0502020204030204" pitchFamily="34" charset="0"/>
                <a:cs typeface="Times New Roman" panose="02020603050405020304" pitchFamily="18" charset="0"/>
              </a:rPr>
              <a:t>7/5 (early afternoon):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Adjustment east is made again during TDEM call.  Beginning to approach TNMP furthest west service territory around West Columbia/Sweeny area.  Freeport is projected for landfall now, a little further east than Corpus.  TNMP evaluates weather service projections that agree with landfall still just outside of TNMP service territory.  </a:t>
            </a:r>
          </a:p>
          <a:p>
            <a:r>
              <a:rPr lang="en-US" sz="1800" b="1" u="sng" dirty="0">
                <a:effectLst/>
                <a:latin typeface="Calibri" panose="020F0502020204030204" pitchFamily="34" charset="0"/>
                <a:ea typeface="Calibri" panose="020F0502020204030204" pitchFamily="34" charset="0"/>
                <a:cs typeface="Times New Roman" panose="02020603050405020304" pitchFamily="18" charset="0"/>
              </a:rPr>
              <a:t>7/5 (evening):</a:t>
            </a:r>
            <a:r>
              <a:rPr lang="en-US" sz="1800" dirty="0">
                <a:effectLst/>
                <a:latin typeface="Calibri" panose="020F0502020204030204" pitchFamily="34" charset="0"/>
                <a:ea typeface="Calibri" panose="020F0502020204030204" pitchFamily="34" charset="0"/>
                <a:cs typeface="Times New Roman" panose="02020603050405020304" pitchFamily="18" charset="0"/>
              </a:rPr>
              <a:t>  Adjustment further east made again, bringing Brazoria County, West Columbia, Angleton areas into cone.  Texas City/Friendswood still outside of projection according to weather service and NOAA, however local resources are receiving reports of projected wind speed of 100 MPH+ for Texas City.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THIS GETS MY ATTENTION!!</a:t>
            </a: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b="1" u="sng" dirty="0">
                <a:effectLst/>
                <a:latin typeface="Calibri" panose="020F0502020204030204" pitchFamily="34" charset="0"/>
                <a:ea typeface="Calibri" panose="020F0502020204030204" pitchFamily="34" charset="0"/>
                <a:cs typeface="Times New Roman" panose="02020603050405020304" pitchFamily="18" charset="0"/>
              </a:rPr>
              <a:t>7/6 (1:30 PM call):</a:t>
            </a:r>
            <a:r>
              <a:rPr lang="en-US" sz="1800" dirty="0">
                <a:effectLst/>
                <a:latin typeface="Calibri" panose="020F0502020204030204" pitchFamily="34" charset="0"/>
                <a:ea typeface="Calibri" panose="020F0502020204030204" pitchFamily="34" charset="0"/>
                <a:cs typeface="Times New Roman" panose="02020603050405020304" pitchFamily="18" charset="0"/>
              </a:rPr>
              <a:t>  EOP Executive Committee meets and confirms forecast.  Activation of EOP is eminent but still seeing conflicting wind projections and location.  Discussion about sending DOC/SOC operators to Lewisville is held but still not seeing winds above 58 MPH so decision is made to hold firm until Sunday call.  Assessment of initial available resources internally is made at this time.</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3442994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z="3200" dirty="0">
                <a:latin typeface="Arial" pitchFamily="34" charset="0"/>
                <a:cs typeface="Arial" pitchFamily="34" charset="0"/>
              </a:rPr>
              <a:t>The Storm.....</a:t>
            </a:r>
          </a:p>
        </p:txBody>
      </p:sp>
      <p:sp>
        <p:nvSpPr>
          <p:cNvPr id="10243" name="Content Placeholder 2"/>
          <p:cNvSpPr>
            <a:spLocks noGrp="1"/>
          </p:cNvSpPr>
          <p:nvPr>
            <p:ph idx="1"/>
          </p:nvPr>
        </p:nvSpPr>
        <p:spPr>
          <a:xfrm>
            <a:off x="685800" y="1447800"/>
            <a:ext cx="7772400" cy="4495800"/>
          </a:xfrm>
        </p:spPr>
        <p:txBody>
          <a:bodyPr/>
          <a:lstStyle/>
          <a:p>
            <a:r>
              <a:rPr lang="en-US" sz="1800" b="1" u="sng" dirty="0">
                <a:effectLst/>
                <a:latin typeface="Calibri" panose="020F0502020204030204" pitchFamily="34" charset="0"/>
                <a:ea typeface="Calibri" panose="020F0502020204030204" pitchFamily="34" charset="0"/>
                <a:cs typeface="Times New Roman" panose="02020603050405020304" pitchFamily="18" charset="0"/>
              </a:rPr>
              <a:t>7/7 (morning):</a:t>
            </a:r>
            <a:r>
              <a:rPr lang="en-US" sz="1800" dirty="0">
                <a:effectLst/>
                <a:latin typeface="Calibri" panose="020F0502020204030204" pitchFamily="34" charset="0"/>
                <a:ea typeface="Calibri" panose="020F0502020204030204" pitchFamily="34" charset="0"/>
                <a:cs typeface="Times New Roman" panose="02020603050405020304" pitchFamily="18" charset="0"/>
              </a:rPr>
              <a:t>  after seeing new forecast Emergency Operations Manager contacts Director of SOC and decision made to send SOC/DOC operators to Lewisville backup operations site (BSOC transmission and distribution system operators).  Plan is executed and Operators leave at 12:00 PM for late evening arrival.  Also Emergency Operations Manager reaches out to NTX &amp; CTX Directors and sends crews down to Gulf Coast for arrival on Sunday night.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Storm predicted to arrive at 1 AM to 10:00 AM Monday morning, 7/8. </a:t>
            </a:r>
          </a:p>
          <a:p>
            <a:r>
              <a:rPr lang="en-US" sz="1800" b="1" dirty="0">
                <a:latin typeface="Calibri" panose="020F0502020204030204" pitchFamily="34" charset="0"/>
                <a:cs typeface="Times New Roman" panose="02020603050405020304" pitchFamily="18" charset="0"/>
              </a:rPr>
              <a:t>Multiple calls held activating Emergency Operations Plan and preparing to obtain Mutual Assistance from other utilities that were not projected to be impacted.</a:t>
            </a:r>
          </a:p>
          <a:p>
            <a:r>
              <a:rPr lang="en-US" sz="1800" b="1" u="sng" kern="100" dirty="0">
                <a:effectLst/>
                <a:latin typeface="Calibri" panose="020F0502020204030204" pitchFamily="34" charset="0"/>
                <a:ea typeface="Calibri" panose="020F0502020204030204" pitchFamily="34" charset="0"/>
                <a:cs typeface="Times New Roman" panose="02020603050405020304" pitchFamily="18" charset="0"/>
              </a:rPr>
              <a:t>7/8 (early morning):</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Storm arrives.  TNMP loses 60 distribution circuits, 8 transmission circuits.  Additional resources  are requested by TNMP (250 line, 150 VM is initial request).  External damage assessors are requested from Utility Power (25 FTE’s).  Request for Tuesday afternoon/Wednesday morning arrival.  5 of 8 transmission circuits are restored, Brazoria County is bullseye and has 3 transmission circuits locked out.  Restoration and evaluation efforts begin by TNMP personnel and external crews as per EOP.</a:t>
            </a:r>
          </a:p>
          <a:p>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3864110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z="3200" dirty="0">
                <a:latin typeface="Arial" pitchFamily="34" charset="0"/>
                <a:cs typeface="Arial" pitchFamily="34" charset="0"/>
              </a:rPr>
              <a:t>The Impacts and Response....</a:t>
            </a:r>
          </a:p>
        </p:txBody>
      </p:sp>
      <p:sp>
        <p:nvSpPr>
          <p:cNvPr id="10243" name="Content Placeholder 2"/>
          <p:cNvSpPr>
            <a:spLocks noGrp="1"/>
          </p:cNvSpPr>
          <p:nvPr>
            <p:ph idx="1"/>
          </p:nvPr>
        </p:nvSpPr>
        <p:spPr>
          <a:xfrm>
            <a:off x="685800" y="1447800"/>
            <a:ext cx="7772400" cy="4495800"/>
          </a:xfrm>
        </p:spPr>
        <p:txBody>
          <a:bodyPr/>
          <a:lstStyle/>
          <a:p>
            <a:r>
              <a:rPr lang="en-US" sz="1800" dirty="0">
                <a:latin typeface="Calibri" panose="020F0502020204030204" pitchFamily="34" charset="0"/>
                <a:ea typeface="Calibri" panose="020F0502020204030204" pitchFamily="34" charset="0"/>
                <a:cs typeface="Times New Roman" panose="02020603050405020304" pitchFamily="18" charset="0"/>
              </a:rPr>
              <a:t>60 to 95 MPH winds experienced with heavy rain and debris (Cat 1)</a:t>
            </a:r>
          </a:p>
          <a:p>
            <a:r>
              <a:rPr lang="en-US" sz="1800" dirty="0">
                <a:latin typeface="Calibri" panose="020F0502020204030204" pitchFamily="34" charset="0"/>
                <a:ea typeface="Calibri" panose="020F0502020204030204" pitchFamily="34" charset="0"/>
                <a:cs typeface="Times New Roman" panose="02020603050405020304" pitchFamily="18" charset="0"/>
              </a:rPr>
              <a:t>Approximately 117,000 customers impacted during storm.  Hardest hit area was as expected (Brazoria County areas of Brazoria, West Columbia, Alvin) but all Gulf areas impacted</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Over 50% of customers were restored within 24 hours.  All transmission circuits restored by Tuesday, 7/9.  Last customers that could take service restored on Wednesday, 7/17.  </a:t>
            </a:r>
          </a:p>
          <a:p>
            <a:r>
              <a:rPr lang="en-US" sz="1800" dirty="0">
                <a:latin typeface="Calibri" panose="020F0502020204030204" pitchFamily="34" charset="0"/>
                <a:ea typeface="Calibri" panose="020F0502020204030204" pitchFamily="34" charset="0"/>
                <a:cs typeface="Times New Roman" panose="02020603050405020304" pitchFamily="18" charset="0"/>
              </a:rPr>
              <a:t>No impacts to large industrial customers served by transmission</a:t>
            </a:r>
          </a:p>
          <a:p>
            <a:r>
              <a:rPr lang="en-US" sz="1800" dirty="0">
                <a:latin typeface="Calibri" panose="020F0502020204030204" pitchFamily="34" charset="0"/>
                <a:ea typeface="Calibri" panose="020F0502020204030204" pitchFamily="34" charset="0"/>
                <a:cs typeface="Times New Roman" panose="02020603050405020304" pitchFamily="18" charset="0"/>
              </a:rPr>
              <a:t>Event is mostly related to trees falling into TNMP lines.  481 pole failures in total (out of 103k in the combined areas, less than 1%)</a:t>
            </a:r>
          </a:p>
          <a:p>
            <a:r>
              <a:rPr lang="en-US" sz="1800" dirty="0">
                <a:latin typeface="Calibri" panose="020F0502020204030204" pitchFamily="34" charset="0"/>
                <a:ea typeface="Calibri" panose="020F0502020204030204" pitchFamily="34" charset="0"/>
                <a:cs typeface="Times New Roman" panose="02020603050405020304" pitchFamily="18" charset="0"/>
              </a:rPr>
              <a:t>Mutual Assistance is activated – TNMP brings in over 863 line personnel and over 761 Vegetation Management personnel in addition to our own personnel</a:t>
            </a:r>
          </a:p>
          <a:p>
            <a:r>
              <a:rPr lang="en-US" sz="1800" dirty="0">
                <a:latin typeface="Calibri" panose="020F0502020204030204" pitchFamily="34" charset="0"/>
                <a:ea typeface="Calibri" panose="020F0502020204030204" pitchFamily="34" charset="0"/>
                <a:cs typeface="Times New Roman" panose="02020603050405020304" pitchFamily="18" charset="0"/>
              </a:rPr>
              <a:t>TNMP sets up multiple staging areas to provide materials, food and fuel to provide for all arriving and internal crews</a:t>
            </a:r>
          </a:p>
          <a:p>
            <a:r>
              <a:rPr lang="en-US" sz="1800" dirty="0">
                <a:latin typeface="Calibri" panose="020F0502020204030204" pitchFamily="34" charset="0"/>
                <a:ea typeface="Calibri" panose="020F0502020204030204" pitchFamily="34" charset="0"/>
                <a:cs typeface="Times New Roman" panose="02020603050405020304" pitchFamily="18" charset="0"/>
              </a:rPr>
              <a:t>Work is done in 16 hour shifts with internal TNMP trouble crews providing services during graveyard shift.</a:t>
            </a:r>
            <a:endParaRPr lang="en-US" sz="2400" dirty="0">
              <a:latin typeface="Arial" pitchFamily="34" charset="0"/>
              <a:ea typeface="Calibri" panose="020F0502020204030204" pitchFamily="34" charset="0"/>
              <a:cs typeface="Arial" pitchFamily="34" charset="0"/>
            </a:endParaRPr>
          </a:p>
        </p:txBody>
      </p:sp>
    </p:spTree>
    <p:extLst>
      <p:ext uri="{BB962C8B-B14F-4D97-AF65-F5344CB8AC3E}">
        <p14:creationId xmlns:p14="http://schemas.microsoft.com/office/powerpoint/2010/main" val="921246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59499-7102-B232-55F1-C74E01C4B45D}"/>
              </a:ext>
            </a:extLst>
          </p:cNvPr>
          <p:cNvSpPr>
            <a:spLocks noGrp="1"/>
          </p:cNvSpPr>
          <p:nvPr>
            <p:ph type="title"/>
          </p:nvPr>
        </p:nvSpPr>
        <p:spPr/>
        <p:txBody>
          <a:bodyPr/>
          <a:lstStyle/>
          <a:p>
            <a:r>
              <a:rPr lang="en-US" sz="3200" dirty="0"/>
              <a:t>How Do We Know What to Do?</a:t>
            </a:r>
          </a:p>
        </p:txBody>
      </p:sp>
      <p:pic>
        <p:nvPicPr>
          <p:cNvPr id="6" name="Content Placeholder 5">
            <a:extLst>
              <a:ext uri="{FF2B5EF4-FFF2-40B4-BE49-F238E27FC236}">
                <a16:creationId xmlns:a16="http://schemas.microsoft.com/office/drawing/2014/main" id="{7E8D7F15-0323-EACF-3932-B32A58D11503}"/>
              </a:ext>
            </a:extLst>
          </p:cNvPr>
          <p:cNvPicPr>
            <a:picLocks noGrp="1" noChangeAspect="1"/>
          </p:cNvPicPr>
          <p:nvPr>
            <p:ph idx="1"/>
          </p:nvPr>
        </p:nvPicPr>
        <p:blipFill>
          <a:blip r:embed="rId2"/>
          <a:stretch>
            <a:fillRect/>
          </a:stretch>
        </p:blipFill>
        <p:spPr>
          <a:xfrm>
            <a:off x="609600" y="1371600"/>
            <a:ext cx="7696199" cy="5029200"/>
          </a:xfrm>
        </p:spPr>
      </p:pic>
    </p:spTree>
    <p:extLst>
      <p:ext uri="{BB962C8B-B14F-4D97-AF65-F5344CB8AC3E}">
        <p14:creationId xmlns:p14="http://schemas.microsoft.com/office/powerpoint/2010/main" val="423316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62242-21D9-D1A8-76A6-6F4A6E633930}"/>
              </a:ext>
            </a:extLst>
          </p:cNvPr>
          <p:cNvSpPr>
            <a:spLocks noGrp="1"/>
          </p:cNvSpPr>
          <p:nvPr>
            <p:ph type="title"/>
          </p:nvPr>
        </p:nvSpPr>
        <p:spPr/>
        <p:txBody>
          <a:bodyPr/>
          <a:lstStyle/>
          <a:p>
            <a:r>
              <a:rPr lang="en-US" dirty="0"/>
              <a:t>Lessons Learned</a:t>
            </a:r>
          </a:p>
        </p:txBody>
      </p:sp>
      <p:sp>
        <p:nvSpPr>
          <p:cNvPr id="3" name="Content Placeholder 2">
            <a:extLst>
              <a:ext uri="{FF2B5EF4-FFF2-40B4-BE49-F238E27FC236}">
                <a16:creationId xmlns:a16="http://schemas.microsoft.com/office/drawing/2014/main" id="{25A239BE-25E8-E8D5-A9C9-870AB27C3FA5}"/>
              </a:ext>
            </a:extLst>
          </p:cNvPr>
          <p:cNvSpPr>
            <a:spLocks noGrp="1"/>
          </p:cNvSpPr>
          <p:nvPr>
            <p:ph idx="1"/>
          </p:nvPr>
        </p:nvSpPr>
        <p:spPr/>
        <p:txBody>
          <a:bodyPr/>
          <a:lstStyle/>
          <a:p>
            <a:r>
              <a:rPr lang="en-US" sz="1800" dirty="0"/>
              <a:t>Resource Requests – Vegetation should come before line resources to clear lines before restoration work can begin.</a:t>
            </a:r>
          </a:p>
          <a:p>
            <a:r>
              <a:rPr lang="en-US" sz="1800" dirty="0"/>
              <a:t>Customers are paying attention like never before!!  Good info on outage maps is critical!</a:t>
            </a:r>
          </a:p>
          <a:p>
            <a:r>
              <a:rPr lang="en-US" sz="1800" dirty="0"/>
              <a:t>Communications can be spotty – do not count on cell phones or internet to be solid and that impacts customer interactions</a:t>
            </a:r>
          </a:p>
          <a:p>
            <a:r>
              <a:rPr lang="en-US" sz="1800" dirty="0"/>
              <a:t>Key to get ahead of customer and local authority communications.  Being proactive helps.</a:t>
            </a:r>
          </a:p>
          <a:p>
            <a:r>
              <a:rPr lang="en-US" sz="1800" dirty="0"/>
              <a:t>Be flexible in your plans – every response and storm is different and be prepared to make changes “on the fly”</a:t>
            </a:r>
          </a:p>
          <a:p>
            <a:r>
              <a:rPr lang="en-US" sz="1800" dirty="0"/>
              <a:t>Drills and exercises are key in the execution of your plan.</a:t>
            </a:r>
          </a:p>
          <a:p>
            <a:r>
              <a:rPr lang="en-US" sz="1800" dirty="0"/>
              <a:t>Communicate with customers the need for them to make preparations for long term outage conditions.  Many customers took for granted that because storm was only a Cat 1 and no evacuation was issued that things would be just fine immediately after storm passed.....NOT TRUE!!!</a:t>
            </a:r>
          </a:p>
        </p:txBody>
      </p:sp>
    </p:spTree>
    <p:extLst>
      <p:ext uri="{BB962C8B-B14F-4D97-AF65-F5344CB8AC3E}">
        <p14:creationId xmlns:p14="http://schemas.microsoft.com/office/powerpoint/2010/main" val="4113358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70F864-8A2D-D59A-4001-3127BE8694D8}"/>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r>
              <a:rPr lang="en-US" sz="4400" b="1" dirty="0"/>
              <a:t>QUESTIONS??</a:t>
            </a:r>
          </a:p>
        </p:txBody>
      </p:sp>
    </p:spTree>
    <p:extLst>
      <p:ext uri="{BB962C8B-B14F-4D97-AF65-F5344CB8AC3E}">
        <p14:creationId xmlns:p14="http://schemas.microsoft.com/office/powerpoint/2010/main" val="4045377372"/>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NMR 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ategory xmlns="a7a6ecf3-f697-483b-88a3-7f6e24b1fd03">
      <Value>Advertising - Marketing</Value>
    </Category>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7319248350CCC4A8A1BCEBDEC406EE8" ma:contentTypeVersion="4" ma:contentTypeDescription="Create a new document." ma:contentTypeScope="" ma:versionID="c2f268c2c0fe60525f7c3b460bde8819">
  <xsd:schema xmlns:xsd="http://www.w3.org/2001/XMLSchema" xmlns:xs="http://www.w3.org/2001/XMLSchema" xmlns:p="http://schemas.microsoft.com/office/2006/metadata/properties" xmlns:ns2="a7a6ecf3-f697-483b-88a3-7f6e24b1fd03" targetNamespace="http://schemas.microsoft.com/office/2006/metadata/properties" ma:root="true" ma:fieldsID="2284843fbbee1bdb38683b9fcf82606e" ns2:_="">
    <xsd:import namespace="a7a6ecf3-f697-483b-88a3-7f6e24b1fd03"/>
    <xsd:element name="properties">
      <xsd:complexType>
        <xsd:sequence>
          <xsd:element name="documentManagement">
            <xsd:complexType>
              <xsd:all>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a6ecf3-f697-483b-88a3-7f6e24b1fd03" elementFormDefault="qualified">
    <xsd:import namespace="http://schemas.microsoft.com/office/2006/documentManagement/types"/>
    <xsd:import namespace="http://schemas.microsoft.com/office/infopath/2007/PartnerControls"/>
    <xsd:element name="Category" ma:index="4" nillable="true" ma:displayName="Category" ma:internalName="Category" ma:readOnly="false" ma:requiredMultiChoice="true">
      <xsd:complexType>
        <xsd:complexContent>
          <xsd:extension base="dms:MultiChoice">
            <xsd:sequence>
              <xsd:element name="Value" maxOccurs="unbounded" minOccurs="0" nillable="true">
                <xsd:simpleType>
                  <xsd:restriction base="dms:Choice">
                    <xsd:enumeration value="Advertising - Marketing"/>
                    <xsd:enumeration value="AMS"/>
                    <xsd:enumeration value="Billing"/>
                    <xsd:enumeration value="Business Plans"/>
                    <xsd:enumeration value="Communications Plans"/>
                    <xsd:enumeration value="Community"/>
                    <xsd:enumeration value="Customers"/>
                    <xsd:enumeration value="Distribution List"/>
                    <xsd:enumeration value="Employee Engagement"/>
                    <xsd:enumeration value="Employee Recognition"/>
                    <xsd:enumeration value="Energy Efficiency"/>
                    <xsd:enumeration value="Engineering T&amp;D"/>
                    <xsd:enumeration value="Executives"/>
                    <xsd:enumeration value="Grants"/>
                    <xsd:enumeration value="History"/>
                    <xsd:enumeration value="IVR – Phones"/>
                    <xsd:enumeration value="Labor"/>
                    <xsd:enumeration value="Legislature"/>
                    <xsd:enumeration value="Memos"/>
                    <xsd:enumeration value="OMS"/>
                    <xsd:enumeration value="Outage Events &amp; Prep"/>
                    <xsd:enumeration value="Press"/>
                    <xsd:enumeration value="Regulatory"/>
                    <xsd:enumeration value="REPs"/>
                    <xsd:enumeration value="Social Media"/>
                    <xsd:enumeration value="Talking Points"/>
                    <xsd:enumeration value="TNMPeople"/>
                    <xsd:enumeration value="TNMP Reconnect"/>
                    <xsd:enumeration value="Web site"/>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BE36C6-1FE4-4BF2-A17A-C5434EF2A665}">
  <ds:schemaRefs>
    <ds:schemaRef ds:uri="http://schemas.microsoft.com/office/2006/metadata/properties"/>
    <ds:schemaRef ds:uri="http://schemas.microsoft.com/office/infopath/2007/PartnerControls"/>
    <ds:schemaRef ds:uri="a7a6ecf3-f697-483b-88a3-7f6e24b1fd03"/>
  </ds:schemaRefs>
</ds:datastoreItem>
</file>

<file path=customXml/itemProps2.xml><?xml version="1.0" encoding="utf-8"?>
<ds:datastoreItem xmlns:ds="http://schemas.openxmlformats.org/officeDocument/2006/customXml" ds:itemID="{DBBB9EBF-E494-4B8E-BFD8-D8863556DA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a6ecf3-f697-483b-88a3-7f6e24b1fd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1333136-78DC-46FA-AD59-7AD94E7BB4F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1565</TotalTime>
  <Words>934</Words>
  <Application>Microsoft Office PowerPoint</Application>
  <PresentationFormat>On-screen Show (4:3)</PresentationFormat>
  <Paragraphs>40</Paragraphs>
  <Slides>8</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Times New Roman</vt:lpstr>
      <vt:lpstr>Default Design</vt:lpstr>
      <vt:lpstr>Hurricane Beryl – TNMP’s Experience &amp;  Lessons Learned</vt:lpstr>
      <vt:lpstr>The Setup.....</vt:lpstr>
      <vt:lpstr>The Setup (cont’d).....</vt:lpstr>
      <vt:lpstr>The Storm.....</vt:lpstr>
      <vt:lpstr>The Impacts and Response....</vt:lpstr>
      <vt:lpstr>How Do We Know What to Do?</vt:lpstr>
      <vt:lpstr>Lessons Learned</vt:lpstr>
      <vt:lpstr>PowerPoint Presentation</vt:lpstr>
    </vt:vector>
  </TitlesOfParts>
  <Company>PNM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 Point Template TNMP</dc:title>
  <dc:creator>graphics</dc:creator>
  <cp:lastModifiedBy>Nix, Keith</cp:lastModifiedBy>
  <cp:revision>341</cp:revision>
  <dcterms:created xsi:type="dcterms:W3CDTF">2007-08-10T21:56:13Z</dcterms:created>
  <dcterms:modified xsi:type="dcterms:W3CDTF">2024-09-25T21:24:57Z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0x01010057319248350CCC4A8A1BCEBDEC406EE8</vt:lpwstr>
  </property>
  <property fmtid="{D5CDD505-2E9C-101B-9397-08002B2CF9AE}" pid="3" name="MSIP_Label_f367428c-8df2-41b3-925f-2e32f93f53ed_Enabled">
    <vt:lpwstr>true</vt:lpwstr>
  </property>
  <property fmtid="{D5CDD505-2E9C-101B-9397-08002B2CF9AE}" pid="4" name="MSIP_Label_f367428c-8df2-41b3-925f-2e32f93f53ed_SetDate">
    <vt:lpwstr>2024-08-14T18:33:43Z</vt:lpwstr>
  </property>
  <property fmtid="{D5CDD505-2E9C-101B-9397-08002B2CF9AE}" pid="5" name="MSIP_Label_f367428c-8df2-41b3-925f-2e32f93f53ed_Method">
    <vt:lpwstr>Standard</vt:lpwstr>
  </property>
  <property fmtid="{D5CDD505-2E9C-101B-9397-08002B2CF9AE}" pid="6" name="MSIP_Label_f367428c-8df2-41b3-925f-2e32f93f53ed_Name">
    <vt:lpwstr>f367428c-8df2-41b3-925f-2e32f93f53ed</vt:lpwstr>
  </property>
  <property fmtid="{D5CDD505-2E9C-101B-9397-08002B2CF9AE}" pid="7" name="MSIP_Label_f367428c-8df2-41b3-925f-2e32f93f53ed_SiteId">
    <vt:lpwstr>6c1ea1fd-d5ee-4dc8-bcfe-8877bd40388b</vt:lpwstr>
  </property>
  <property fmtid="{D5CDD505-2E9C-101B-9397-08002B2CF9AE}" pid="8" name="MSIP_Label_f367428c-8df2-41b3-925f-2e32f93f53ed_ActionId">
    <vt:lpwstr>49a65ec0-8898-44b3-9842-0d785cf13cd3</vt:lpwstr>
  </property>
  <property fmtid="{D5CDD505-2E9C-101B-9397-08002B2CF9AE}" pid="9" name="MSIP_Label_f367428c-8df2-41b3-925f-2e32f93f53ed_ContentBits">
    <vt:lpwstr>0</vt:lpwstr>
  </property>
</Properties>
</file>