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261" r:id="rId5"/>
    <p:sldId id="274" r:id="rId6"/>
    <p:sldId id="275" r:id="rId7"/>
    <p:sldId id="276" r:id="rId8"/>
    <p:sldId id="277" r:id="rId9"/>
    <p:sldId id="278" r:id="rId10"/>
    <p:sldId id="283" r:id="rId11"/>
    <p:sldId id="285" r:id="rId12"/>
    <p:sldId id="279" r:id="rId13"/>
    <p:sldId id="280" r:id="rId14"/>
    <p:sldId id="281" r:id="rId15"/>
    <p:sldId id="282" r:id="rId16"/>
    <p:sldId id="284" r:id="rId17"/>
    <p:sldId id="291" r:id="rId18"/>
    <p:sldId id="286" r:id="rId19"/>
    <p:sldId id="292" r:id="rId20"/>
    <p:sldId id="287" r:id="rId21"/>
    <p:sldId id="293" r:id="rId22"/>
    <p:sldId id="288" r:id="rId23"/>
    <p:sldId id="289" r:id="rId24"/>
    <p:sldId id="290" r:id="rId25"/>
    <p:sldId id="294" r:id="rId26"/>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larsen" initials="rl"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EB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67021" autoAdjust="0"/>
  </p:normalViewPr>
  <p:slideViewPr>
    <p:cSldViewPr>
      <p:cViewPr varScale="1">
        <p:scale>
          <a:sx n="47" d="100"/>
          <a:sy n="47" d="100"/>
        </p:scale>
        <p:origin x="1692" y="42"/>
      </p:cViewPr>
      <p:guideLst>
        <p:guide orient="horz" pos="2160"/>
        <p:guide pos="2880"/>
      </p:guideLst>
    </p:cSldViewPr>
  </p:slideViewPr>
  <p:outlineViewPr>
    <p:cViewPr>
      <p:scale>
        <a:sx n="33" d="100"/>
        <a:sy n="33" d="100"/>
      </p:scale>
      <p:origin x="0" y="2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E8B78-EAE4-4D2D-B3F2-13ECAF77F2A3}" type="doc">
      <dgm:prSet loTypeId="urn:microsoft.com/office/officeart/2005/8/layout/StepDownProcess" loCatId="process" qsTypeId="urn:microsoft.com/office/officeart/2005/8/quickstyle/simple1" qsCatId="simple" csTypeId="urn:microsoft.com/office/officeart/2005/8/colors/accent4_2" csCatId="accent4" phldr="1"/>
      <dgm:spPr/>
      <dgm:t>
        <a:bodyPr/>
        <a:lstStyle/>
        <a:p>
          <a:endParaRPr lang="en-US"/>
        </a:p>
      </dgm:t>
    </dgm:pt>
    <dgm:pt modelId="{B57D20EF-7D57-4183-9138-BF05E9040ED4}">
      <dgm:prSet phldrT="[Text]"/>
      <dgm:spPr/>
      <dgm:t>
        <a:bodyPr/>
        <a:lstStyle/>
        <a:p>
          <a:r>
            <a:rPr lang="en-US" dirty="0">
              <a:solidFill>
                <a:schemeClr val="bg1"/>
              </a:solidFill>
            </a:rPr>
            <a:t>Vice President, TNMP Regulatory Affairs </a:t>
          </a:r>
        </a:p>
        <a:p>
          <a:r>
            <a:rPr lang="en-US" dirty="0">
              <a:solidFill>
                <a:schemeClr val="bg1"/>
              </a:solidFill>
            </a:rPr>
            <a:t>Stacy Whitehurst</a:t>
          </a:r>
        </a:p>
      </dgm:t>
    </dgm:pt>
    <dgm:pt modelId="{3AE7BCA6-E789-4D9B-85F8-76D2696A5A32}" type="parTrans" cxnId="{188D5EAB-951D-470F-9696-0CFF1AB0A517}">
      <dgm:prSet/>
      <dgm:spPr/>
      <dgm:t>
        <a:bodyPr/>
        <a:lstStyle/>
        <a:p>
          <a:endParaRPr lang="en-US"/>
        </a:p>
      </dgm:t>
    </dgm:pt>
    <dgm:pt modelId="{DC223A7D-67FB-4FC8-A994-99E9BEDA1388}" type="sibTrans" cxnId="{188D5EAB-951D-470F-9696-0CFF1AB0A517}">
      <dgm:prSet/>
      <dgm:spPr/>
      <dgm:t>
        <a:bodyPr/>
        <a:lstStyle/>
        <a:p>
          <a:endParaRPr lang="en-US"/>
        </a:p>
      </dgm:t>
    </dgm:pt>
    <dgm:pt modelId="{9023A23F-D74B-4FD4-9E4A-F56BC4BBC186}">
      <dgm:prSet phldrT="[Text]"/>
      <dgm:spPr/>
      <dgm:t>
        <a:bodyPr/>
        <a:lstStyle/>
        <a:p>
          <a:r>
            <a:rPr lang="en-US" dirty="0">
              <a:solidFill>
                <a:schemeClr val="bg1"/>
              </a:solidFill>
            </a:rPr>
            <a:t>Manager, </a:t>
          </a:r>
        </a:p>
        <a:p>
          <a:r>
            <a:rPr lang="en-US" dirty="0">
              <a:solidFill>
                <a:schemeClr val="bg1"/>
              </a:solidFill>
            </a:rPr>
            <a:t>Energy Efficiency</a:t>
          </a:r>
        </a:p>
        <a:p>
          <a:r>
            <a:rPr lang="en-US" dirty="0">
              <a:solidFill>
                <a:schemeClr val="bg1"/>
              </a:solidFill>
            </a:rPr>
            <a:t>Stefani Case</a:t>
          </a:r>
        </a:p>
      </dgm:t>
    </dgm:pt>
    <dgm:pt modelId="{99840347-A02A-4456-BF61-B2A1CDA2F068}" type="parTrans" cxnId="{97C06172-8ABB-4A7F-A492-B97BAB5A15BC}">
      <dgm:prSet/>
      <dgm:spPr/>
      <dgm:t>
        <a:bodyPr/>
        <a:lstStyle/>
        <a:p>
          <a:endParaRPr lang="en-US"/>
        </a:p>
      </dgm:t>
    </dgm:pt>
    <dgm:pt modelId="{1C1BA5A1-C0EC-4D93-80BE-CF82E04934EA}" type="sibTrans" cxnId="{97C06172-8ABB-4A7F-A492-B97BAB5A15BC}">
      <dgm:prSet/>
      <dgm:spPr/>
      <dgm:t>
        <a:bodyPr/>
        <a:lstStyle/>
        <a:p>
          <a:endParaRPr lang="en-US"/>
        </a:p>
      </dgm:t>
    </dgm:pt>
    <dgm:pt modelId="{F7C52B51-A3FD-4BFE-A98A-380DA8873EAE}">
      <dgm:prSet phldrT="[Text]"/>
      <dgm:spPr/>
      <dgm:t>
        <a:bodyPr/>
        <a:lstStyle/>
        <a:p>
          <a:r>
            <a:rPr lang="en-US" dirty="0">
              <a:solidFill>
                <a:schemeClr val="bg1"/>
              </a:solidFill>
            </a:rPr>
            <a:t>Sr Program Manager, </a:t>
          </a:r>
        </a:p>
        <a:p>
          <a:r>
            <a:rPr lang="en-US" dirty="0">
              <a:solidFill>
                <a:schemeClr val="bg1"/>
              </a:solidFill>
            </a:rPr>
            <a:t>Energy Efficiency</a:t>
          </a:r>
        </a:p>
        <a:p>
          <a:r>
            <a:rPr lang="en-US" dirty="0">
              <a:solidFill>
                <a:schemeClr val="bg1"/>
              </a:solidFill>
            </a:rPr>
            <a:t>Josh Campbell</a:t>
          </a:r>
        </a:p>
      </dgm:t>
    </dgm:pt>
    <dgm:pt modelId="{A5C8AB82-A21A-4884-8317-AE1D0CEDB06C}" type="parTrans" cxnId="{4131EAB6-8A97-46AE-836A-6F27C2E57E3F}">
      <dgm:prSet/>
      <dgm:spPr/>
      <dgm:t>
        <a:bodyPr/>
        <a:lstStyle/>
        <a:p>
          <a:endParaRPr lang="en-US"/>
        </a:p>
      </dgm:t>
    </dgm:pt>
    <dgm:pt modelId="{D4B8C657-6B09-41EC-A1F7-1598D1DC1C70}" type="sibTrans" cxnId="{4131EAB6-8A97-46AE-836A-6F27C2E57E3F}">
      <dgm:prSet/>
      <dgm:spPr/>
      <dgm:t>
        <a:bodyPr/>
        <a:lstStyle/>
        <a:p>
          <a:endParaRPr lang="en-US"/>
        </a:p>
      </dgm:t>
    </dgm:pt>
    <dgm:pt modelId="{09DDF9F2-271D-4222-8D2B-74C760CCF4B5}" type="pres">
      <dgm:prSet presAssocID="{F3CE8B78-EAE4-4D2D-B3F2-13ECAF77F2A3}" presName="rootnode" presStyleCnt="0">
        <dgm:presLayoutVars>
          <dgm:chMax/>
          <dgm:chPref/>
          <dgm:dir/>
          <dgm:animLvl val="lvl"/>
        </dgm:presLayoutVars>
      </dgm:prSet>
      <dgm:spPr/>
    </dgm:pt>
    <dgm:pt modelId="{A0B614CF-B1BE-4D52-90AB-DD9D849C732D}" type="pres">
      <dgm:prSet presAssocID="{B57D20EF-7D57-4183-9138-BF05E9040ED4}" presName="composite" presStyleCnt="0"/>
      <dgm:spPr/>
    </dgm:pt>
    <dgm:pt modelId="{69AF2710-6D9E-4684-BF49-6523F8FBC0CA}" type="pres">
      <dgm:prSet presAssocID="{B57D20EF-7D57-4183-9138-BF05E9040ED4}" presName="bentUpArrow1" presStyleLbl="alignImgPlace1" presStyleIdx="0" presStyleCnt="2"/>
      <dgm:spPr/>
    </dgm:pt>
    <dgm:pt modelId="{7BCDD562-269D-4E46-AC37-75B5C722141A}" type="pres">
      <dgm:prSet presAssocID="{B57D20EF-7D57-4183-9138-BF05E9040ED4}" presName="ParentText" presStyleLbl="node1" presStyleIdx="0" presStyleCnt="3" custScaleX="125780">
        <dgm:presLayoutVars>
          <dgm:chMax val="1"/>
          <dgm:chPref val="1"/>
          <dgm:bulletEnabled val="1"/>
        </dgm:presLayoutVars>
      </dgm:prSet>
      <dgm:spPr/>
    </dgm:pt>
    <dgm:pt modelId="{BDF8C558-C347-4B7E-817B-A3B26D2AC0F2}" type="pres">
      <dgm:prSet presAssocID="{B57D20EF-7D57-4183-9138-BF05E9040ED4}" presName="ChildText" presStyleLbl="revTx" presStyleIdx="0" presStyleCnt="2">
        <dgm:presLayoutVars>
          <dgm:chMax val="0"/>
          <dgm:chPref val="0"/>
          <dgm:bulletEnabled val="1"/>
        </dgm:presLayoutVars>
      </dgm:prSet>
      <dgm:spPr/>
    </dgm:pt>
    <dgm:pt modelId="{8C0408C9-FDD0-4106-8FF1-EA9EB84D0131}" type="pres">
      <dgm:prSet presAssocID="{DC223A7D-67FB-4FC8-A994-99E9BEDA1388}" presName="sibTrans" presStyleCnt="0"/>
      <dgm:spPr/>
    </dgm:pt>
    <dgm:pt modelId="{6073E56C-D289-4679-9E68-BC8C39E6BEEE}" type="pres">
      <dgm:prSet presAssocID="{9023A23F-D74B-4FD4-9E4A-F56BC4BBC186}" presName="composite" presStyleCnt="0"/>
      <dgm:spPr/>
    </dgm:pt>
    <dgm:pt modelId="{B33DFF85-AE04-443A-9976-C99CEBA95399}" type="pres">
      <dgm:prSet presAssocID="{9023A23F-D74B-4FD4-9E4A-F56BC4BBC186}" presName="bentUpArrow1" presStyleLbl="alignImgPlace1" presStyleIdx="1" presStyleCnt="2"/>
      <dgm:spPr/>
    </dgm:pt>
    <dgm:pt modelId="{A395A649-8087-4640-BBDE-9EBADD063799}" type="pres">
      <dgm:prSet presAssocID="{9023A23F-D74B-4FD4-9E4A-F56BC4BBC186}" presName="ParentText" presStyleLbl="node1" presStyleIdx="1" presStyleCnt="3" custScaleX="139275" custLinFactNeighborY="0">
        <dgm:presLayoutVars>
          <dgm:chMax val="1"/>
          <dgm:chPref val="1"/>
          <dgm:bulletEnabled val="1"/>
        </dgm:presLayoutVars>
      </dgm:prSet>
      <dgm:spPr/>
    </dgm:pt>
    <dgm:pt modelId="{6248C0B4-5FA4-46D7-BEB2-D0ABC0D9927D}" type="pres">
      <dgm:prSet presAssocID="{9023A23F-D74B-4FD4-9E4A-F56BC4BBC186}" presName="ChildText" presStyleLbl="revTx" presStyleIdx="1" presStyleCnt="2">
        <dgm:presLayoutVars>
          <dgm:chMax val="0"/>
          <dgm:chPref val="0"/>
          <dgm:bulletEnabled val="1"/>
        </dgm:presLayoutVars>
      </dgm:prSet>
      <dgm:spPr/>
    </dgm:pt>
    <dgm:pt modelId="{37658B15-B9C0-4696-B47A-8A11B7AE220B}" type="pres">
      <dgm:prSet presAssocID="{1C1BA5A1-C0EC-4D93-80BE-CF82E04934EA}" presName="sibTrans" presStyleCnt="0"/>
      <dgm:spPr/>
    </dgm:pt>
    <dgm:pt modelId="{1A5A1861-75AF-42EE-BEBE-1A7855FCD184}" type="pres">
      <dgm:prSet presAssocID="{F7C52B51-A3FD-4BFE-A98A-380DA8873EAE}" presName="composite" presStyleCnt="0"/>
      <dgm:spPr/>
    </dgm:pt>
    <dgm:pt modelId="{2A0D8DBE-F890-4452-878D-585A49F16D10}" type="pres">
      <dgm:prSet presAssocID="{F7C52B51-A3FD-4BFE-A98A-380DA8873EAE}" presName="ParentText" presStyleLbl="node1" presStyleIdx="2" presStyleCnt="3" custScaleX="134961">
        <dgm:presLayoutVars>
          <dgm:chMax val="1"/>
          <dgm:chPref val="1"/>
          <dgm:bulletEnabled val="1"/>
        </dgm:presLayoutVars>
      </dgm:prSet>
      <dgm:spPr/>
    </dgm:pt>
  </dgm:ptLst>
  <dgm:cxnLst>
    <dgm:cxn modelId="{D82A680D-D0F3-4DDA-AD18-FF7767DC314D}" type="presOf" srcId="{F3CE8B78-EAE4-4D2D-B3F2-13ECAF77F2A3}" destId="{09DDF9F2-271D-4222-8D2B-74C760CCF4B5}" srcOrd="0" destOrd="0" presId="urn:microsoft.com/office/officeart/2005/8/layout/StepDownProcess"/>
    <dgm:cxn modelId="{97C06172-8ABB-4A7F-A492-B97BAB5A15BC}" srcId="{F3CE8B78-EAE4-4D2D-B3F2-13ECAF77F2A3}" destId="{9023A23F-D74B-4FD4-9E4A-F56BC4BBC186}" srcOrd="1" destOrd="0" parTransId="{99840347-A02A-4456-BF61-B2A1CDA2F068}" sibTransId="{1C1BA5A1-C0EC-4D93-80BE-CF82E04934EA}"/>
    <dgm:cxn modelId="{8E743457-A5F3-4510-A1F6-6FA18E93EC87}" type="presOf" srcId="{9023A23F-D74B-4FD4-9E4A-F56BC4BBC186}" destId="{A395A649-8087-4640-BBDE-9EBADD063799}" srcOrd="0" destOrd="0" presId="urn:microsoft.com/office/officeart/2005/8/layout/StepDownProcess"/>
    <dgm:cxn modelId="{ECBD327C-3D13-4A7E-B451-22DC7AD7EEF8}" type="presOf" srcId="{B57D20EF-7D57-4183-9138-BF05E9040ED4}" destId="{7BCDD562-269D-4E46-AC37-75B5C722141A}" srcOrd="0" destOrd="0" presId="urn:microsoft.com/office/officeart/2005/8/layout/StepDownProcess"/>
    <dgm:cxn modelId="{188D5EAB-951D-470F-9696-0CFF1AB0A517}" srcId="{F3CE8B78-EAE4-4D2D-B3F2-13ECAF77F2A3}" destId="{B57D20EF-7D57-4183-9138-BF05E9040ED4}" srcOrd="0" destOrd="0" parTransId="{3AE7BCA6-E789-4D9B-85F8-76D2696A5A32}" sibTransId="{DC223A7D-67FB-4FC8-A994-99E9BEDA1388}"/>
    <dgm:cxn modelId="{38D648AE-C592-4B33-8E01-D63090108FDC}" type="presOf" srcId="{F7C52B51-A3FD-4BFE-A98A-380DA8873EAE}" destId="{2A0D8DBE-F890-4452-878D-585A49F16D10}" srcOrd="0" destOrd="0" presId="urn:microsoft.com/office/officeart/2005/8/layout/StepDownProcess"/>
    <dgm:cxn modelId="{4131EAB6-8A97-46AE-836A-6F27C2E57E3F}" srcId="{F3CE8B78-EAE4-4D2D-B3F2-13ECAF77F2A3}" destId="{F7C52B51-A3FD-4BFE-A98A-380DA8873EAE}" srcOrd="2" destOrd="0" parTransId="{A5C8AB82-A21A-4884-8317-AE1D0CEDB06C}" sibTransId="{D4B8C657-6B09-41EC-A1F7-1598D1DC1C70}"/>
    <dgm:cxn modelId="{FA3D0C50-5104-43EC-B795-8044448015EB}" type="presParOf" srcId="{09DDF9F2-271D-4222-8D2B-74C760CCF4B5}" destId="{A0B614CF-B1BE-4D52-90AB-DD9D849C732D}" srcOrd="0" destOrd="0" presId="urn:microsoft.com/office/officeart/2005/8/layout/StepDownProcess"/>
    <dgm:cxn modelId="{65D1C4FD-CFA5-4499-98D7-AFD41B0CE8F4}" type="presParOf" srcId="{A0B614CF-B1BE-4D52-90AB-DD9D849C732D}" destId="{69AF2710-6D9E-4684-BF49-6523F8FBC0CA}" srcOrd="0" destOrd="0" presId="urn:microsoft.com/office/officeart/2005/8/layout/StepDownProcess"/>
    <dgm:cxn modelId="{F198F1A4-BD9A-4861-B56E-3433D630BBE3}" type="presParOf" srcId="{A0B614CF-B1BE-4D52-90AB-DD9D849C732D}" destId="{7BCDD562-269D-4E46-AC37-75B5C722141A}" srcOrd="1" destOrd="0" presId="urn:microsoft.com/office/officeart/2005/8/layout/StepDownProcess"/>
    <dgm:cxn modelId="{988D0AAA-8008-4FBB-BE14-C87C856D8D0D}" type="presParOf" srcId="{A0B614CF-B1BE-4D52-90AB-DD9D849C732D}" destId="{BDF8C558-C347-4B7E-817B-A3B26D2AC0F2}" srcOrd="2" destOrd="0" presId="urn:microsoft.com/office/officeart/2005/8/layout/StepDownProcess"/>
    <dgm:cxn modelId="{B6210289-1D0E-46D9-A77C-B190545EBDDD}" type="presParOf" srcId="{09DDF9F2-271D-4222-8D2B-74C760CCF4B5}" destId="{8C0408C9-FDD0-4106-8FF1-EA9EB84D0131}" srcOrd="1" destOrd="0" presId="urn:microsoft.com/office/officeart/2005/8/layout/StepDownProcess"/>
    <dgm:cxn modelId="{E45B1BFE-ABE4-4EFD-83BD-689EB31D20CA}" type="presParOf" srcId="{09DDF9F2-271D-4222-8D2B-74C760CCF4B5}" destId="{6073E56C-D289-4679-9E68-BC8C39E6BEEE}" srcOrd="2" destOrd="0" presId="urn:microsoft.com/office/officeart/2005/8/layout/StepDownProcess"/>
    <dgm:cxn modelId="{051DC62A-4ECC-40F4-9B7C-533C31081A31}" type="presParOf" srcId="{6073E56C-D289-4679-9E68-BC8C39E6BEEE}" destId="{B33DFF85-AE04-443A-9976-C99CEBA95399}" srcOrd="0" destOrd="0" presId="urn:microsoft.com/office/officeart/2005/8/layout/StepDownProcess"/>
    <dgm:cxn modelId="{B4DC7F0C-D2A4-4324-91C8-6998A2E1B533}" type="presParOf" srcId="{6073E56C-D289-4679-9E68-BC8C39E6BEEE}" destId="{A395A649-8087-4640-BBDE-9EBADD063799}" srcOrd="1" destOrd="0" presId="urn:microsoft.com/office/officeart/2005/8/layout/StepDownProcess"/>
    <dgm:cxn modelId="{073A0A31-84C2-4B34-9A02-E0F782A17B82}" type="presParOf" srcId="{6073E56C-D289-4679-9E68-BC8C39E6BEEE}" destId="{6248C0B4-5FA4-46D7-BEB2-D0ABC0D9927D}" srcOrd="2" destOrd="0" presId="urn:microsoft.com/office/officeart/2005/8/layout/StepDownProcess"/>
    <dgm:cxn modelId="{5232ADEF-0BBA-4D4F-9F97-153CA1D67AFF}" type="presParOf" srcId="{09DDF9F2-271D-4222-8D2B-74C760CCF4B5}" destId="{37658B15-B9C0-4696-B47A-8A11B7AE220B}" srcOrd="3" destOrd="0" presId="urn:microsoft.com/office/officeart/2005/8/layout/StepDownProcess"/>
    <dgm:cxn modelId="{1B359FC3-3A71-444D-9AD7-C793014F23C5}" type="presParOf" srcId="{09DDF9F2-271D-4222-8D2B-74C760CCF4B5}" destId="{1A5A1861-75AF-42EE-BEBE-1A7855FCD184}" srcOrd="4" destOrd="0" presId="urn:microsoft.com/office/officeart/2005/8/layout/StepDownProcess"/>
    <dgm:cxn modelId="{08C6EA22-5696-43D4-BA2E-E98C1F2B0472}" type="presParOf" srcId="{1A5A1861-75AF-42EE-BEBE-1A7855FCD184}" destId="{2A0D8DBE-F890-4452-878D-585A49F16D1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F2710-6D9E-4684-BF49-6523F8FBC0CA}">
      <dsp:nvSpPr>
        <dsp:cNvPr id="0" name=""/>
        <dsp:cNvSpPr/>
      </dsp:nvSpPr>
      <dsp:spPr>
        <a:xfrm rot="5400000">
          <a:off x="1383967" y="1313534"/>
          <a:ext cx="1161707" cy="1322563"/>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CDD562-269D-4E46-AC37-75B5C722141A}">
      <dsp:nvSpPr>
        <dsp:cNvPr id="0" name=""/>
        <dsp:cNvSpPr/>
      </dsp:nvSpPr>
      <dsp:spPr>
        <a:xfrm>
          <a:off x="824104" y="25757"/>
          <a:ext cx="2459793" cy="136887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Vice President, TNMP Regulatory Affairs </a:t>
          </a:r>
        </a:p>
        <a:p>
          <a:pPr marL="0" lvl="0" indent="0" algn="ctr" defTabSz="844550">
            <a:lnSpc>
              <a:spcPct val="90000"/>
            </a:lnSpc>
            <a:spcBef>
              <a:spcPct val="0"/>
            </a:spcBef>
            <a:spcAft>
              <a:spcPct val="35000"/>
            </a:spcAft>
            <a:buNone/>
          </a:pPr>
          <a:r>
            <a:rPr lang="en-US" sz="1900" kern="1200" dirty="0">
              <a:solidFill>
                <a:schemeClr val="bg1"/>
              </a:solidFill>
            </a:rPr>
            <a:t>Stacy Whitehurst</a:t>
          </a:r>
        </a:p>
      </dsp:txBody>
      <dsp:txXfrm>
        <a:off x="890939" y="92592"/>
        <a:ext cx="2326123" cy="1235208"/>
      </dsp:txXfrm>
    </dsp:sp>
    <dsp:sp modelId="{BDF8C558-C347-4B7E-817B-A3B26D2AC0F2}">
      <dsp:nvSpPr>
        <dsp:cNvPr id="0" name=""/>
        <dsp:cNvSpPr/>
      </dsp:nvSpPr>
      <dsp:spPr>
        <a:xfrm>
          <a:off x="3031817" y="156311"/>
          <a:ext cx="1422340" cy="1106388"/>
        </a:xfrm>
        <a:prstGeom prst="rect">
          <a:avLst/>
        </a:prstGeom>
        <a:noFill/>
        <a:ln>
          <a:noFill/>
        </a:ln>
        <a:effectLst/>
      </dsp:spPr>
      <dsp:style>
        <a:lnRef idx="0">
          <a:scrgbClr r="0" g="0" b="0"/>
        </a:lnRef>
        <a:fillRef idx="0">
          <a:scrgbClr r="0" g="0" b="0"/>
        </a:fillRef>
        <a:effectRef idx="0">
          <a:scrgbClr r="0" g="0" b="0"/>
        </a:effectRef>
        <a:fontRef idx="minor"/>
      </dsp:style>
    </dsp:sp>
    <dsp:sp modelId="{B33DFF85-AE04-443A-9976-C99CEBA95399}">
      <dsp:nvSpPr>
        <dsp:cNvPr id="0" name=""/>
        <dsp:cNvSpPr/>
      </dsp:nvSpPr>
      <dsp:spPr>
        <a:xfrm rot="5400000">
          <a:off x="3258349" y="2851236"/>
          <a:ext cx="1161707" cy="1322563"/>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5A649-8087-4640-BBDE-9EBADD063799}">
      <dsp:nvSpPr>
        <dsp:cNvPr id="0" name=""/>
        <dsp:cNvSpPr/>
      </dsp:nvSpPr>
      <dsp:spPr>
        <a:xfrm>
          <a:off x="2566529" y="1563460"/>
          <a:ext cx="2723706" cy="136887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Manager, </a:t>
          </a:r>
        </a:p>
        <a:p>
          <a:pPr marL="0" lvl="0" indent="0" algn="ctr" defTabSz="844550">
            <a:lnSpc>
              <a:spcPct val="90000"/>
            </a:lnSpc>
            <a:spcBef>
              <a:spcPct val="0"/>
            </a:spcBef>
            <a:spcAft>
              <a:spcPct val="35000"/>
            </a:spcAft>
            <a:buNone/>
          </a:pPr>
          <a:r>
            <a:rPr lang="en-US" sz="1900" kern="1200" dirty="0">
              <a:solidFill>
                <a:schemeClr val="bg1"/>
              </a:solidFill>
            </a:rPr>
            <a:t>Energy Efficiency</a:t>
          </a:r>
        </a:p>
        <a:p>
          <a:pPr marL="0" lvl="0" indent="0" algn="ctr" defTabSz="844550">
            <a:lnSpc>
              <a:spcPct val="90000"/>
            </a:lnSpc>
            <a:spcBef>
              <a:spcPct val="0"/>
            </a:spcBef>
            <a:spcAft>
              <a:spcPct val="35000"/>
            </a:spcAft>
            <a:buNone/>
          </a:pPr>
          <a:r>
            <a:rPr lang="en-US" sz="1900" kern="1200" dirty="0">
              <a:solidFill>
                <a:schemeClr val="bg1"/>
              </a:solidFill>
            </a:rPr>
            <a:t>Stefani Case</a:t>
          </a:r>
        </a:p>
      </dsp:txBody>
      <dsp:txXfrm>
        <a:off x="2633364" y="1630295"/>
        <a:ext cx="2590036" cy="1235208"/>
      </dsp:txXfrm>
    </dsp:sp>
    <dsp:sp modelId="{6248C0B4-5FA4-46D7-BEB2-D0ABC0D9927D}">
      <dsp:nvSpPr>
        <dsp:cNvPr id="0" name=""/>
        <dsp:cNvSpPr/>
      </dsp:nvSpPr>
      <dsp:spPr>
        <a:xfrm>
          <a:off x="4906198" y="1694014"/>
          <a:ext cx="1422340" cy="1106388"/>
        </a:xfrm>
        <a:prstGeom prst="rect">
          <a:avLst/>
        </a:prstGeom>
        <a:noFill/>
        <a:ln>
          <a:noFill/>
        </a:ln>
        <a:effectLst/>
      </dsp:spPr>
      <dsp:style>
        <a:lnRef idx="0">
          <a:scrgbClr r="0" g="0" b="0"/>
        </a:lnRef>
        <a:fillRef idx="0">
          <a:scrgbClr r="0" g="0" b="0"/>
        </a:fillRef>
        <a:effectRef idx="0">
          <a:scrgbClr r="0" g="0" b="0"/>
        </a:effectRef>
        <a:fontRef idx="minor"/>
      </dsp:style>
    </dsp:sp>
    <dsp:sp modelId="{2A0D8DBE-F890-4452-878D-585A49F16D10}">
      <dsp:nvSpPr>
        <dsp:cNvPr id="0" name=""/>
        <dsp:cNvSpPr/>
      </dsp:nvSpPr>
      <dsp:spPr>
        <a:xfrm>
          <a:off x="4308955" y="3101163"/>
          <a:ext cx="2639340" cy="136887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Sr Program Manager, </a:t>
          </a:r>
        </a:p>
        <a:p>
          <a:pPr marL="0" lvl="0" indent="0" algn="ctr" defTabSz="844550">
            <a:lnSpc>
              <a:spcPct val="90000"/>
            </a:lnSpc>
            <a:spcBef>
              <a:spcPct val="0"/>
            </a:spcBef>
            <a:spcAft>
              <a:spcPct val="35000"/>
            </a:spcAft>
            <a:buNone/>
          </a:pPr>
          <a:r>
            <a:rPr lang="en-US" sz="1900" kern="1200" dirty="0">
              <a:solidFill>
                <a:schemeClr val="bg1"/>
              </a:solidFill>
            </a:rPr>
            <a:t>Energy Efficiency</a:t>
          </a:r>
        </a:p>
        <a:p>
          <a:pPr marL="0" lvl="0" indent="0" algn="ctr" defTabSz="844550">
            <a:lnSpc>
              <a:spcPct val="90000"/>
            </a:lnSpc>
            <a:spcBef>
              <a:spcPct val="0"/>
            </a:spcBef>
            <a:spcAft>
              <a:spcPct val="35000"/>
            </a:spcAft>
            <a:buNone/>
          </a:pPr>
          <a:r>
            <a:rPr lang="en-US" sz="1900" kern="1200" dirty="0">
              <a:solidFill>
                <a:schemeClr val="bg1"/>
              </a:solidFill>
            </a:rPr>
            <a:t>Josh Campbell</a:t>
          </a:r>
        </a:p>
      </dsp:txBody>
      <dsp:txXfrm>
        <a:off x="4375790" y="3167998"/>
        <a:ext cx="2505670" cy="123520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8313"/>
          </a:xfrm>
          <a:prstGeom prst="rect">
            <a:avLst/>
          </a:prstGeom>
        </p:spPr>
        <p:txBody>
          <a:bodyPr vert="horz" lIns="91440" tIns="45720" rIns="91440" bIns="45720" rtlCol="0"/>
          <a:lstStyle>
            <a:lvl1pPr algn="r">
              <a:defRPr sz="1200"/>
            </a:lvl1pPr>
          </a:lstStyle>
          <a:p>
            <a:fld id="{2069DA34-0399-40C4-82C9-D51CD01CDAEF}" type="datetimeFigureOut">
              <a:rPr lang="en-US" smtClean="0"/>
              <a:pPr/>
              <a:t>10/1/2024</a:t>
            </a:fld>
            <a:endParaRPr lang="en-US" dirty="0"/>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51350"/>
            <a:ext cx="5607050" cy="4217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902700"/>
            <a:ext cx="3038475" cy="468313"/>
          </a:xfrm>
          <a:prstGeom prst="rect">
            <a:avLst/>
          </a:prstGeom>
        </p:spPr>
        <p:txBody>
          <a:bodyPr vert="horz" lIns="91440" tIns="45720" rIns="91440" bIns="45720" rtlCol="0" anchor="b"/>
          <a:lstStyle>
            <a:lvl1pPr algn="r">
              <a:defRPr sz="1200"/>
            </a:lvl1pPr>
          </a:lstStyle>
          <a:p>
            <a:fld id="{000DCB2E-77E3-46AE-9B8E-51E8B506090E}" type="slidenum">
              <a:rPr lang="en-US" smtClean="0"/>
              <a:pPr/>
              <a:t>‹#›</a:t>
            </a:fld>
            <a:endParaRPr lang="en-US" dirty="0"/>
          </a:p>
        </p:txBody>
      </p:sp>
    </p:spTree>
    <p:extLst>
      <p:ext uri="{BB962C8B-B14F-4D97-AF65-F5344CB8AC3E}">
        <p14:creationId xmlns:p14="http://schemas.microsoft.com/office/powerpoint/2010/main" val="1434192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What a great morning of content we’ve had – and now I get to stand between you and lunch to tell you a little about TNMP’s energy efficiency portfolio.  The elevator speech on EE at TNMP is that we have programs, and reach me with questions.  My contact information is at the end, and you can also go to tnmpefficiecy.com which is at the bottom of each slide, and some of the promotional items in your goodie bag.  Now – on to the agenda -</a:t>
            </a:r>
          </a:p>
        </p:txBody>
      </p:sp>
      <p:sp>
        <p:nvSpPr>
          <p:cNvPr id="4" name="Slide Number Placeholder 3"/>
          <p:cNvSpPr>
            <a:spLocks noGrp="1"/>
          </p:cNvSpPr>
          <p:nvPr>
            <p:ph type="sldNum" sz="quarter" idx="5"/>
          </p:nvPr>
        </p:nvSpPr>
        <p:spPr/>
        <p:txBody>
          <a:bodyPr/>
          <a:lstStyle/>
          <a:p>
            <a:fld id="{000DCB2E-77E3-46AE-9B8E-51E8B506090E}" type="slidenum">
              <a:rPr lang="en-US" smtClean="0"/>
              <a:pPr/>
              <a:t>1</a:t>
            </a:fld>
            <a:endParaRPr lang="en-US" dirty="0"/>
          </a:p>
        </p:txBody>
      </p:sp>
    </p:spTree>
    <p:extLst>
      <p:ext uri="{BB962C8B-B14F-4D97-AF65-F5344CB8AC3E}">
        <p14:creationId xmlns:p14="http://schemas.microsoft.com/office/powerpoint/2010/main" val="320687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residential portfolio is also varied, reaching new construction, existing homes, and a new online marketplace.  Feel free to send your customers to the  marketplace to purchase smart thermostats, advanced power strips, and air purifiers.</a:t>
            </a:r>
          </a:p>
        </p:txBody>
      </p:sp>
      <p:sp>
        <p:nvSpPr>
          <p:cNvPr id="4" name="Slide Number Placeholder 3"/>
          <p:cNvSpPr>
            <a:spLocks noGrp="1"/>
          </p:cNvSpPr>
          <p:nvPr>
            <p:ph type="sldNum" sz="quarter" idx="10"/>
          </p:nvPr>
        </p:nvSpPr>
        <p:spPr/>
        <p:txBody>
          <a:bodyPr/>
          <a:lstStyle/>
          <a:p>
            <a:fld id="{000DCB2E-77E3-46AE-9B8E-51E8B506090E}" type="slidenum">
              <a:rPr lang="en-US" smtClean="0"/>
              <a:pPr/>
              <a:t>10</a:t>
            </a:fld>
            <a:endParaRPr lang="en-US" dirty="0"/>
          </a:p>
        </p:txBody>
      </p:sp>
    </p:spTree>
    <p:extLst>
      <p:ext uri="{BB962C8B-B14F-4D97-AF65-F5344CB8AC3E}">
        <p14:creationId xmlns:p14="http://schemas.microsoft.com/office/powerpoint/2010/main" val="246006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 we reach low-income qualified customers, by targeting existing homes through project sponsors as well as through agencies.</a:t>
            </a:r>
          </a:p>
        </p:txBody>
      </p:sp>
      <p:sp>
        <p:nvSpPr>
          <p:cNvPr id="4" name="Slide Number Placeholder 3"/>
          <p:cNvSpPr>
            <a:spLocks noGrp="1"/>
          </p:cNvSpPr>
          <p:nvPr>
            <p:ph type="sldNum" sz="quarter" idx="10"/>
          </p:nvPr>
        </p:nvSpPr>
        <p:spPr/>
        <p:txBody>
          <a:bodyPr/>
          <a:lstStyle/>
          <a:p>
            <a:fld id="{000DCB2E-77E3-46AE-9B8E-51E8B506090E}" type="slidenum">
              <a:rPr lang="en-US" smtClean="0"/>
              <a:pPr/>
              <a:t>11</a:t>
            </a:fld>
            <a:endParaRPr lang="en-US" dirty="0"/>
          </a:p>
        </p:txBody>
      </p:sp>
    </p:spTree>
    <p:extLst>
      <p:ext uri="{BB962C8B-B14F-4D97-AF65-F5344CB8AC3E}">
        <p14:creationId xmlns:p14="http://schemas.microsoft.com/office/powerpoint/2010/main" val="234406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grid-support, TNMP will be launching a residential demand response pilot next year, where customers can bring their own thermostat or sign up through our marketplace at time of purchasing a smart thermostat.</a:t>
            </a:r>
          </a:p>
        </p:txBody>
      </p:sp>
      <p:sp>
        <p:nvSpPr>
          <p:cNvPr id="4" name="Slide Number Placeholder 3"/>
          <p:cNvSpPr>
            <a:spLocks noGrp="1"/>
          </p:cNvSpPr>
          <p:nvPr>
            <p:ph type="sldNum" sz="quarter" idx="10"/>
          </p:nvPr>
        </p:nvSpPr>
        <p:spPr/>
        <p:txBody>
          <a:bodyPr/>
          <a:lstStyle/>
          <a:p>
            <a:fld id="{000DCB2E-77E3-46AE-9B8E-51E8B506090E}" type="slidenum">
              <a:rPr lang="en-US" smtClean="0"/>
              <a:pPr/>
              <a:t>12</a:t>
            </a:fld>
            <a:endParaRPr lang="en-US" dirty="0"/>
          </a:p>
        </p:txBody>
      </p:sp>
    </p:spTree>
    <p:extLst>
      <p:ext uri="{BB962C8B-B14F-4D97-AF65-F5344CB8AC3E}">
        <p14:creationId xmlns:p14="http://schemas.microsoft.com/office/powerpoint/2010/main" val="66317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13</a:t>
            </a:fld>
            <a:endParaRPr lang="en-US" dirty="0"/>
          </a:p>
        </p:txBody>
      </p:sp>
    </p:spTree>
    <p:extLst>
      <p:ext uri="{BB962C8B-B14F-4D97-AF65-F5344CB8AC3E}">
        <p14:creationId xmlns:p14="http://schemas.microsoft.com/office/powerpoint/2010/main" val="162926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14</a:t>
            </a:fld>
            <a:endParaRPr lang="en-US" dirty="0"/>
          </a:p>
        </p:txBody>
      </p:sp>
    </p:spTree>
    <p:extLst>
      <p:ext uri="{BB962C8B-B14F-4D97-AF65-F5344CB8AC3E}">
        <p14:creationId xmlns:p14="http://schemas.microsoft.com/office/powerpoint/2010/main" val="348454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run on an annual cycle and generally open in January or February, though planning begins in October or November. We received feedback from the EM&amp;V team early to mid year on the previous year and work that feedback into the current year and following year as recommended.</a:t>
            </a:r>
          </a:p>
          <a:p>
            <a:endParaRPr lang="en-US" dirty="0"/>
          </a:p>
          <a:p>
            <a:r>
              <a:rPr lang="en-US" dirty="0"/>
              <a:t>The EECRF which collects the budget for these programs </a:t>
            </a:r>
            <a:r>
              <a:rPr kumimoji="0" lang="en-US" altLang="en-US" sz="1200" b="0" i="0" u="none" strike="noStrike" kern="1200" cap="none" spc="0" normalizeH="0" baseline="0" noProof="0" dirty="0">
                <a:ln>
                  <a:noFill/>
                </a:ln>
                <a:solidFill>
                  <a:sysClr val="windowText" lastClr="000000"/>
                </a:solidFill>
                <a:effectLst/>
                <a:uLnTx/>
                <a:uFillTx/>
                <a:latin typeface="Calibri"/>
                <a:ea typeface="+mn-ea"/>
                <a:cs typeface="+mn-cs"/>
              </a:rPr>
              <a:t>adds a small charge per kWh through REPs to all TNMP customers.</a:t>
            </a:r>
          </a:p>
          <a:p>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Slide Number Placeholder 3"/>
          <p:cNvSpPr>
            <a:spLocks noGrp="1"/>
          </p:cNvSpPr>
          <p:nvPr>
            <p:ph type="sldNum" sz="quarter" idx="10"/>
          </p:nvPr>
        </p:nvSpPr>
        <p:spPr/>
        <p:txBody>
          <a:bodyPr/>
          <a:lstStyle/>
          <a:p>
            <a:fld id="{000DCB2E-77E3-46AE-9B8E-51E8B506090E}" type="slidenum">
              <a:rPr lang="en-US" smtClean="0"/>
              <a:pPr/>
              <a:t>15</a:t>
            </a:fld>
            <a:endParaRPr lang="en-US" dirty="0"/>
          </a:p>
        </p:txBody>
      </p:sp>
    </p:spTree>
    <p:extLst>
      <p:ext uri="{BB962C8B-B14F-4D97-AF65-F5344CB8AC3E}">
        <p14:creationId xmlns:p14="http://schemas.microsoft.com/office/powerpoint/2010/main" val="60608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16</a:t>
            </a:fld>
            <a:endParaRPr lang="en-US" dirty="0"/>
          </a:p>
        </p:txBody>
      </p:sp>
    </p:spTree>
    <p:extLst>
      <p:ext uri="{BB962C8B-B14F-4D97-AF65-F5344CB8AC3E}">
        <p14:creationId xmlns:p14="http://schemas.microsoft.com/office/powerpoint/2010/main" val="56607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programs serve our entire service territory, though it’s challenging for the more remote or rural areas where population density is lower. Sometimes it’s necessary to build a list of interested customers for a service provider to travel to an area.</a:t>
            </a:r>
          </a:p>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17</a:t>
            </a:fld>
            <a:endParaRPr lang="en-US" dirty="0"/>
          </a:p>
        </p:txBody>
      </p:sp>
    </p:spTree>
    <p:extLst>
      <p:ext uri="{BB962C8B-B14F-4D97-AF65-F5344CB8AC3E}">
        <p14:creationId xmlns:p14="http://schemas.microsoft.com/office/powerpoint/2010/main" val="385586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18</a:t>
            </a:fld>
            <a:endParaRPr lang="en-US" dirty="0"/>
          </a:p>
        </p:txBody>
      </p:sp>
    </p:spTree>
    <p:extLst>
      <p:ext uri="{BB962C8B-B14F-4D97-AF65-F5344CB8AC3E}">
        <p14:creationId xmlns:p14="http://schemas.microsoft.com/office/powerpoint/2010/main" val="361362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19</a:t>
            </a:fld>
            <a:endParaRPr lang="en-US" dirty="0"/>
          </a:p>
        </p:txBody>
      </p:sp>
    </p:spTree>
    <p:extLst>
      <p:ext uri="{BB962C8B-B14F-4D97-AF65-F5344CB8AC3E}">
        <p14:creationId xmlns:p14="http://schemas.microsoft.com/office/powerpoint/2010/main" val="201233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walking through the 5 W’s, though slightly out of order, to get a better understanding of energy efficiency</a:t>
            </a:r>
          </a:p>
        </p:txBody>
      </p:sp>
      <p:sp>
        <p:nvSpPr>
          <p:cNvPr id="4" name="Slide Number Placeholder 3"/>
          <p:cNvSpPr>
            <a:spLocks noGrp="1"/>
          </p:cNvSpPr>
          <p:nvPr>
            <p:ph type="sldNum" sz="quarter" idx="10"/>
          </p:nvPr>
        </p:nvSpPr>
        <p:spPr/>
        <p:txBody>
          <a:bodyPr/>
          <a:lstStyle/>
          <a:p>
            <a:fld id="{000DCB2E-77E3-46AE-9B8E-51E8B506090E}" type="slidenum">
              <a:rPr lang="en-US" smtClean="0"/>
              <a:pPr/>
              <a:t>2</a:t>
            </a:fld>
            <a:endParaRPr lang="en-US" dirty="0"/>
          </a:p>
        </p:txBody>
      </p:sp>
    </p:spTree>
    <p:extLst>
      <p:ext uri="{BB962C8B-B14F-4D97-AF65-F5344CB8AC3E}">
        <p14:creationId xmlns:p14="http://schemas.microsoft.com/office/powerpoint/2010/main" val="646415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TNMP has energy efficiency programs, there are a variety of resources and incentives available for folks, depending on where you live, both on the federal level, state, and municipal level. Including this slide, to remind everyone to do a bit of research before you start a project as resources may be available.</a:t>
            </a:r>
          </a:p>
          <a:p>
            <a:endParaRPr lang="en-US" dirty="0"/>
          </a:p>
          <a:p>
            <a:endParaRPr lang="en-US" dirty="0"/>
          </a:p>
          <a:p>
            <a:r>
              <a:rPr lang="en-US" dirty="0"/>
              <a:t>The DSIRE database contains a large amount of information, both energy efficiency-wise as well as on renewables, including code references and federal programs.</a:t>
            </a:r>
          </a:p>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20</a:t>
            </a:fld>
            <a:endParaRPr lang="en-US" dirty="0"/>
          </a:p>
        </p:txBody>
      </p:sp>
    </p:spTree>
    <p:extLst>
      <p:ext uri="{BB962C8B-B14F-4D97-AF65-F5344CB8AC3E}">
        <p14:creationId xmlns:p14="http://schemas.microsoft.com/office/powerpoint/2010/main" val="268917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the elevator speech is this slide – TNMP has energy efficiency programs, information is available at tnmpefficiency.com or by reaching </a:t>
            </a:r>
            <a:r>
              <a:rPr lang="en-US"/>
              <a:t>me directly.</a:t>
            </a:r>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21</a:t>
            </a:fld>
            <a:endParaRPr lang="en-US" dirty="0"/>
          </a:p>
        </p:txBody>
      </p:sp>
    </p:spTree>
    <p:extLst>
      <p:ext uri="{BB962C8B-B14F-4D97-AF65-F5344CB8AC3E}">
        <p14:creationId xmlns:p14="http://schemas.microsoft.com/office/powerpoint/2010/main" val="198260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22</a:t>
            </a:fld>
            <a:endParaRPr lang="en-US" dirty="0"/>
          </a:p>
        </p:txBody>
      </p:sp>
    </p:spTree>
    <p:extLst>
      <p:ext uri="{BB962C8B-B14F-4D97-AF65-F5344CB8AC3E}">
        <p14:creationId xmlns:p14="http://schemas.microsoft.com/office/powerpoint/2010/main" val="364276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up – “Why” do we have energy efficiency at TNMP, when we make money by having people use their electricity?</a:t>
            </a:r>
          </a:p>
        </p:txBody>
      </p:sp>
      <p:sp>
        <p:nvSpPr>
          <p:cNvPr id="4" name="Slide Number Placeholder 3"/>
          <p:cNvSpPr>
            <a:spLocks noGrp="1"/>
          </p:cNvSpPr>
          <p:nvPr>
            <p:ph type="sldNum" sz="quarter" idx="10"/>
          </p:nvPr>
        </p:nvSpPr>
        <p:spPr/>
        <p:txBody>
          <a:bodyPr/>
          <a:lstStyle/>
          <a:p>
            <a:fld id="{000DCB2E-77E3-46AE-9B8E-51E8B506090E}" type="slidenum">
              <a:rPr lang="en-US" smtClean="0"/>
              <a:pPr/>
              <a:t>3</a:t>
            </a:fld>
            <a:endParaRPr lang="en-US" dirty="0"/>
          </a:p>
        </p:txBody>
      </p:sp>
    </p:spTree>
    <p:extLst>
      <p:ext uri="{BB962C8B-B14F-4D97-AF65-F5344CB8AC3E}">
        <p14:creationId xmlns:p14="http://schemas.microsoft.com/office/powerpoint/2010/main" val="63642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deregulation, Texas became the first state to establish energy efficiency resource standards, which require investor-owned electric utilities to cost-effectively reduce energy use and demand.  These investor-owned utilities, including TNMP, are required to meet annual savings goals and are regulated b the public utility commission.</a:t>
            </a:r>
          </a:p>
          <a:p>
            <a:endParaRPr lang="en-US" dirty="0"/>
          </a:p>
          <a:p>
            <a:r>
              <a:rPr lang="en-US" dirty="0"/>
              <a:t>Through a portfolio of commercial, residential and hard-to-reach programs, TNMP strives to reach all customers in all classes to educate and incentivize people to adopt measures that are more energy efficient than they may have chosen otherwise.  The challenge with this format is when a customer makes the choice on their own and then reach out for a rebate after-the-fact.  We use the term “Incentive” instead of “rebate” to influence the decision rather than reward it.</a:t>
            </a:r>
          </a:p>
        </p:txBody>
      </p:sp>
      <p:sp>
        <p:nvSpPr>
          <p:cNvPr id="4" name="Slide Number Placeholder 3"/>
          <p:cNvSpPr>
            <a:spLocks noGrp="1"/>
          </p:cNvSpPr>
          <p:nvPr>
            <p:ph type="sldNum" sz="quarter" idx="10"/>
          </p:nvPr>
        </p:nvSpPr>
        <p:spPr/>
        <p:txBody>
          <a:bodyPr/>
          <a:lstStyle/>
          <a:p>
            <a:fld id="{000DCB2E-77E3-46AE-9B8E-51E8B506090E}" type="slidenum">
              <a:rPr lang="en-US" smtClean="0"/>
              <a:pPr/>
              <a:t>4</a:t>
            </a:fld>
            <a:endParaRPr lang="en-US" dirty="0"/>
          </a:p>
        </p:txBody>
      </p:sp>
    </p:spTree>
    <p:extLst>
      <p:ext uri="{BB962C8B-B14F-4D97-AF65-F5344CB8AC3E}">
        <p14:creationId xmlns:p14="http://schemas.microsoft.com/office/powerpoint/2010/main" val="230554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TNMP’s energy efficiency group is in the regulatory department because in addition to budgeting and managing programs, we are required to make annual filings which include the energy efficiency plan and report which covers the previous year’s achievements, current year portfolio and plans for the following year with budget and savings projections.  The energy efficiency cost recovery factor is a rate case determining the annual rider passed through you to customers to fund the budget for these programs.  These programs strictly adhere to the energy efficiency rules which details each of these filings as well as providing a public form twice a year called the energy efficiency implementation project where stakeholders can gather to discuss various aspects of the industry, programs and…</a:t>
            </a:r>
          </a:p>
          <a:p>
            <a:endParaRPr lang="en-US" dirty="0"/>
          </a:p>
          <a:p>
            <a:r>
              <a:rPr lang="en-US" dirty="0"/>
              <a:t>Evaluation.  Over 10 years ago the rule was updated to include an annual evaluation, measurement and verification process managed by a third party who contracts with the PUC to prove the accuracy of each utilities savings achieved.</a:t>
            </a:r>
          </a:p>
        </p:txBody>
      </p:sp>
      <p:sp>
        <p:nvSpPr>
          <p:cNvPr id="4" name="Slide Number Placeholder 3"/>
          <p:cNvSpPr>
            <a:spLocks noGrp="1"/>
          </p:cNvSpPr>
          <p:nvPr>
            <p:ph type="sldNum" sz="quarter" idx="10"/>
          </p:nvPr>
        </p:nvSpPr>
        <p:spPr/>
        <p:txBody>
          <a:bodyPr/>
          <a:lstStyle/>
          <a:p>
            <a:fld id="{000DCB2E-77E3-46AE-9B8E-51E8B506090E}" type="slidenum">
              <a:rPr lang="en-US" smtClean="0"/>
              <a:pPr/>
              <a:t>5</a:t>
            </a:fld>
            <a:endParaRPr lang="en-US" dirty="0"/>
          </a:p>
        </p:txBody>
      </p:sp>
    </p:spTree>
    <p:extLst>
      <p:ext uri="{BB962C8B-B14F-4D97-AF65-F5344CB8AC3E}">
        <p14:creationId xmlns:p14="http://schemas.microsoft.com/office/powerpoint/2010/main" val="292999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TNMP has invested over $56 million in incentives, saved 151 megawatts of demand and 265 gigawatt hours of electricity which translates into powering 24 thousand homes’ energy use for one year, 3 million tree seedlings grown for 10 years, and 12 billion smartphones charged.</a:t>
            </a:r>
          </a:p>
        </p:txBody>
      </p:sp>
      <p:sp>
        <p:nvSpPr>
          <p:cNvPr id="4" name="Slide Number Placeholder 3"/>
          <p:cNvSpPr>
            <a:spLocks noGrp="1"/>
          </p:cNvSpPr>
          <p:nvPr>
            <p:ph type="sldNum" sz="quarter" idx="10"/>
          </p:nvPr>
        </p:nvSpPr>
        <p:spPr/>
        <p:txBody>
          <a:bodyPr/>
          <a:lstStyle/>
          <a:p>
            <a:fld id="{000DCB2E-77E3-46AE-9B8E-51E8B506090E}" type="slidenum">
              <a:rPr lang="en-US" smtClean="0"/>
              <a:pPr/>
              <a:t>6</a:t>
            </a:fld>
            <a:endParaRPr lang="en-US" dirty="0"/>
          </a:p>
        </p:txBody>
      </p:sp>
    </p:spTree>
    <p:extLst>
      <p:ext uri="{BB962C8B-B14F-4D97-AF65-F5344CB8AC3E}">
        <p14:creationId xmlns:p14="http://schemas.microsoft.com/office/powerpoint/2010/main" val="42322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in the portfolio?</a:t>
            </a:r>
          </a:p>
        </p:txBody>
      </p:sp>
      <p:sp>
        <p:nvSpPr>
          <p:cNvPr id="4" name="Slide Number Placeholder 3"/>
          <p:cNvSpPr>
            <a:spLocks noGrp="1"/>
          </p:cNvSpPr>
          <p:nvPr>
            <p:ph type="sldNum" sz="quarter" idx="10"/>
          </p:nvPr>
        </p:nvSpPr>
        <p:spPr/>
        <p:txBody>
          <a:bodyPr/>
          <a:lstStyle/>
          <a:p>
            <a:fld id="{000DCB2E-77E3-46AE-9B8E-51E8B506090E}" type="slidenum">
              <a:rPr lang="en-US" smtClean="0"/>
              <a:pPr/>
              <a:t>7</a:t>
            </a:fld>
            <a:endParaRPr lang="en-US" dirty="0"/>
          </a:p>
        </p:txBody>
      </p:sp>
    </p:spTree>
    <p:extLst>
      <p:ext uri="{BB962C8B-B14F-4D97-AF65-F5344CB8AC3E}">
        <p14:creationId xmlns:p14="http://schemas.microsoft.com/office/powerpoint/2010/main" val="429232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2024, TNMP’s budgeted $4.6 million among commercial, residential, hard-to-reach/low-income and load management programs.</a:t>
            </a:r>
          </a:p>
        </p:txBody>
      </p:sp>
      <p:sp>
        <p:nvSpPr>
          <p:cNvPr id="4" name="Slide Number Placeholder 3"/>
          <p:cNvSpPr>
            <a:spLocks noGrp="1"/>
          </p:cNvSpPr>
          <p:nvPr>
            <p:ph type="sldNum" sz="quarter" idx="10"/>
          </p:nvPr>
        </p:nvSpPr>
        <p:spPr/>
        <p:txBody>
          <a:bodyPr/>
          <a:lstStyle/>
          <a:p>
            <a:fld id="{000DCB2E-77E3-46AE-9B8E-51E8B506090E}" type="slidenum">
              <a:rPr lang="en-US" smtClean="0"/>
              <a:pPr/>
              <a:t>8</a:t>
            </a:fld>
            <a:endParaRPr lang="en-US" dirty="0"/>
          </a:p>
        </p:txBody>
      </p:sp>
    </p:spTree>
    <p:extLst>
      <p:ext uri="{BB962C8B-B14F-4D97-AF65-F5344CB8AC3E}">
        <p14:creationId xmlns:p14="http://schemas.microsoft.com/office/powerpoint/2010/main" val="308697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TNMP tries to reach all commercial customers by having specific programs target small businesses, large businesses, schools &amp; city governments and also supporting ERCOT emergencies with load management..</a:t>
            </a:r>
          </a:p>
        </p:txBody>
      </p:sp>
      <p:sp>
        <p:nvSpPr>
          <p:cNvPr id="4" name="Slide Number Placeholder 3"/>
          <p:cNvSpPr>
            <a:spLocks noGrp="1"/>
          </p:cNvSpPr>
          <p:nvPr>
            <p:ph type="sldNum" sz="quarter" idx="10"/>
          </p:nvPr>
        </p:nvSpPr>
        <p:spPr/>
        <p:txBody>
          <a:bodyPr/>
          <a:lstStyle/>
          <a:p>
            <a:fld id="{000DCB2E-77E3-46AE-9B8E-51E8B506090E}" type="slidenum">
              <a:rPr lang="en-US" smtClean="0"/>
              <a:pPr/>
              <a:t>9</a:t>
            </a:fld>
            <a:endParaRPr lang="en-US" dirty="0"/>
          </a:p>
        </p:txBody>
      </p:sp>
    </p:spTree>
    <p:extLst>
      <p:ext uri="{BB962C8B-B14F-4D97-AF65-F5344CB8AC3E}">
        <p14:creationId xmlns:p14="http://schemas.microsoft.com/office/powerpoint/2010/main" val="3721492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NMP Powerpoint ar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ray-osx\documents on pray-osx\ PNM Jobs-Paula\TNMP\TNMP LOGOS\TNMP 07 logo TM\TNMP-cmyk-logo.jpg"/>
          <p:cNvPicPr>
            <a:picLocks noChangeAspect="1" noChangeArrowheads="1"/>
          </p:cNvPicPr>
          <p:nvPr userDrawn="1"/>
        </p:nvPicPr>
        <p:blipFill>
          <a:blip r:embed="rId3" cstate="print"/>
          <a:srcRect/>
          <a:stretch>
            <a:fillRect/>
          </a:stretch>
        </p:blipFill>
        <p:spPr bwMode="auto">
          <a:xfrm>
            <a:off x="6899275" y="5634038"/>
            <a:ext cx="1635125" cy="766762"/>
          </a:xfrm>
          <a:prstGeom prst="rect">
            <a:avLst/>
          </a:prstGeom>
          <a:noFill/>
          <a:ln w="9525">
            <a:noFill/>
            <a:miter lim="800000"/>
            <a:headEnd/>
            <a:tailEnd/>
          </a:ln>
        </p:spPr>
      </p:pic>
      <p:sp>
        <p:nvSpPr>
          <p:cNvPr id="2" name="Title 1"/>
          <p:cNvSpPr>
            <a:spLocks noGrp="1"/>
          </p:cNvSpPr>
          <p:nvPr>
            <p:ph type="ctrTitle"/>
          </p:nvPr>
        </p:nvSpPr>
        <p:spPr>
          <a:xfrm>
            <a:off x="381000" y="533400"/>
            <a:ext cx="8382000" cy="1470025"/>
          </a:xfrm>
        </p:spPr>
        <p:txBody>
          <a:bodyPr/>
          <a:lstStyle>
            <a:lvl1pPr algn="ctr">
              <a:defRPr sz="4000" b="1"/>
            </a:lvl1pPr>
          </a:lstStyle>
          <a:p>
            <a:r>
              <a:rPr lang="en-US" dirty="0"/>
              <a:t>Click to edit Master title style</a:t>
            </a:r>
          </a:p>
        </p:txBody>
      </p:sp>
      <p:sp>
        <p:nvSpPr>
          <p:cNvPr id="3" name="Subtitle 2"/>
          <p:cNvSpPr>
            <a:spLocks noGrp="1"/>
          </p:cNvSpPr>
          <p:nvPr>
            <p:ph type="subTitle" idx="1"/>
          </p:nvPr>
        </p:nvSpPr>
        <p:spPr>
          <a:xfrm>
            <a:off x="304800" y="5410200"/>
            <a:ext cx="3048000" cy="12192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0" y="1143000"/>
            <a:ext cx="9144000" cy="0"/>
          </a:xfrm>
          <a:prstGeom prst="line">
            <a:avLst/>
          </a:prstGeom>
          <a:noFill/>
          <a:ln w="177800">
            <a:solidFill>
              <a:srgbClr val="FEBE10"/>
            </a:solidFill>
            <a:round/>
            <a:headEnd/>
            <a:tailEnd/>
          </a:ln>
          <a:effectLst/>
        </p:spPr>
        <p:txBody>
          <a:bodyPr/>
          <a:lstStyle/>
          <a:p>
            <a:pPr>
              <a:defRPr/>
            </a:pPr>
            <a:endParaRPr lang="en-US" dirty="0"/>
          </a:p>
        </p:txBody>
      </p:sp>
      <p:pic>
        <p:nvPicPr>
          <p:cNvPr id="5"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09600" y="228600"/>
            <a:ext cx="1371600" cy="642938"/>
          </a:xfrm>
          <a:prstGeom prst="rect">
            <a:avLst/>
          </a:prstGeom>
          <a:noFill/>
          <a:ln w="9525">
            <a:noFill/>
            <a:miter lim="800000"/>
            <a:headEnd/>
            <a:tailEnd/>
          </a:ln>
        </p:spPr>
      </p:pic>
      <p:sp>
        <p:nvSpPr>
          <p:cNvPr id="2" name="Title 1"/>
          <p:cNvSpPr>
            <a:spLocks noGrp="1"/>
          </p:cNvSpPr>
          <p:nvPr>
            <p:ph type="title"/>
          </p:nvPr>
        </p:nvSpPr>
        <p:spPr>
          <a:xfrm>
            <a:off x="2438400" y="228600"/>
            <a:ext cx="60198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www.TNMPEfficiency.com</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AE8CBD5-2E80-4815-9802-3A05D2E2948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85800" y="5986463"/>
            <a:ext cx="1371600" cy="642937"/>
          </a:xfrm>
          <a:prstGeom prst="rect">
            <a:avLst/>
          </a:prstGeom>
          <a:noFill/>
          <a:ln w="9525">
            <a:noFill/>
            <a:miter lim="800000"/>
            <a:headEnd/>
            <a:tailEnd/>
          </a:ln>
        </p:spPr>
      </p:pic>
      <p:sp>
        <p:nvSpPr>
          <p:cNvPr id="5" name="Line 4"/>
          <p:cNvSpPr>
            <a:spLocks noChangeShapeType="1"/>
          </p:cNvSpPr>
          <p:nvPr userDrawn="1"/>
        </p:nvSpPr>
        <p:spPr bwMode="auto">
          <a:xfrm>
            <a:off x="0" y="1143000"/>
            <a:ext cx="9144000" cy="0"/>
          </a:xfrm>
          <a:prstGeom prst="line">
            <a:avLst/>
          </a:prstGeom>
          <a:noFill/>
          <a:ln w="177800">
            <a:solidFill>
              <a:srgbClr val="FEBE10"/>
            </a:solidFill>
            <a:round/>
            <a:headEnd/>
            <a:tailEnd/>
          </a:ln>
          <a:effectLst/>
        </p:spPr>
        <p:txBody>
          <a:bodyPr/>
          <a:lstStyle/>
          <a:p>
            <a:pPr>
              <a:defRPr/>
            </a:pPr>
            <a:endParaRPr lang="en-US" dirty="0"/>
          </a:p>
        </p:txBody>
      </p:sp>
      <p:pic>
        <p:nvPicPr>
          <p:cNvPr id="6" name="Picture 8" descr="I-210+c_hires meter-gif.gif"/>
          <p:cNvPicPr>
            <a:picLocks noChangeAspect="1"/>
          </p:cNvPicPr>
          <p:nvPr userDrawn="1"/>
        </p:nvPicPr>
        <p:blipFill>
          <a:blip r:embed="rId3" cstate="print"/>
          <a:srcRect t="8824" r="8633"/>
          <a:stretch>
            <a:fillRect/>
          </a:stretch>
        </p:blipFill>
        <p:spPr bwMode="auto">
          <a:xfrm>
            <a:off x="6781800" y="0"/>
            <a:ext cx="2362200" cy="2362200"/>
          </a:xfrm>
          <a:prstGeom prst="rect">
            <a:avLst/>
          </a:prstGeom>
          <a:noFill/>
          <a:ln w="9525">
            <a:noFill/>
            <a:miter lim="800000"/>
            <a:headEnd/>
            <a:tailEnd/>
          </a:ln>
        </p:spPr>
      </p:pic>
      <p:sp>
        <p:nvSpPr>
          <p:cNvPr id="2" name="Title 1"/>
          <p:cNvSpPr>
            <a:spLocks noGrp="1"/>
          </p:cNvSpPr>
          <p:nvPr>
            <p:ph type="title"/>
          </p:nvPr>
        </p:nvSpPr>
        <p:spPr>
          <a:xfrm>
            <a:off x="685800" y="228600"/>
            <a:ext cx="77724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defRPr/>
            </a:lvl1pPr>
          </a:lstStyle>
          <a:p>
            <a:pPr>
              <a:defRPr/>
            </a:pPr>
            <a:r>
              <a:rPr lang="en-US"/>
              <a:t>www.TNMPEfficiency.com</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797AE72F-57BB-4649-902F-CE48577F7E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228600" y="1143000"/>
            <a:ext cx="8686800" cy="5181600"/>
          </a:xfrm>
          <a:prstGeom prst="rect">
            <a:avLst/>
          </a:prstGeom>
          <a:noFill/>
          <a:ln w="9525">
            <a:solidFill>
              <a:schemeClr val="tx1"/>
            </a:solidFill>
            <a:miter lim="800000"/>
            <a:headEnd/>
            <a:tailEnd/>
          </a:ln>
          <a:effectLst/>
        </p:spPr>
        <p:txBody>
          <a:bodyPr wrap="none" anchor="ctr"/>
          <a:lstStyle/>
          <a:p>
            <a:pPr>
              <a:defRPr/>
            </a:pPr>
            <a:endParaRPr lang="en-US" dirty="0"/>
          </a:p>
        </p:txBody>
      </p:sp>
      <p:sp>
        <p:nvSpPr>
          <p:cNvPr id="5" name="Rectangle 4"/>
          <p:cNvSpPr/>
          <p:nvPr userDrawn="1"/>
        </p:nvSpPr>
        <p:spPr>
          <a:xfrm>
            <a:off x="6781800" y="5867400"/>
            <a:ext cx="1447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sp>
        <p:nvSpPr>
          <p:cNvPr id="2" name="Title 1"/>
          <p:cNvSpPr>
            <a:spLocks noGrp="1"/>
          </p:cNvSpPr>
          <p:nvPr>
            <p:ph type="title"/>
          </p:nvPr>
        </p:nvSpPr>
        <p:spPr>
          <a:xfrm>
            <a:off x="685800" y="228600"/>
            <a:ext cx="77724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0" y="2286000"/>
            <a:ext cx="9144000" cy="0"/>
          </a:xfrm>
          <a:prstGeom prst="line">
            <a:avLst/>
          </a:prstGeom>
          <a:ln w="1778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5181600"/>
            <a:ext cx="9144000" cy="0"/>
          </a:xfrm>
          <a:prstGeom prst="line">
            <a:avLst/>
          </a:prstGeom>
          <a:ln w="177800">
            <a:solidFill>
              <a:srgbClr val="FEBE10"/>
            </a:solidFill>
          </a:ln>
        </p:spPr>
        <p:style>
          <a:lnRef idx="1">
            <a:schemeClr val="accent1"/>
          </a:lnRef>
          <a:fillRef idx="0">
            <a:schemeClr val="accent1"/>
          </a:fillRef>
          <a:effectRef idx="0">
            <a:schemeClr val="accent1"/>
          </a:effectRef>
          <a:fontRef idx="minor">
            <a:schemeClr val="tx1"/>
          </a:fontRef>
        </p:style>
      </p:cxn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sp>
        <p:nvSpPr>
          <p:cNvPr id="2" name="Title 1"/>
          <p:cNvSpPr>
            <a:spLocks noGrp="1"/>
          </p:cNvSpPr>
          <p:nvPr>
            <p:ph type="title"/>
          </p:nvPr>
        </p:nvSpPr>
        <p:spPr>
          <a:xfrm>
            <a:off x="722313" y="3100387"/>
            <a:ext cx="7772400" cy="1362075"/>
          </a:xfrm>
        </p:spPr>
        <p:txBody>
          <a:bodyPr anchor="t"/>
          <a:lstStyle>
            <a:lvl1pPr algn="l">
              <a:defRPr sz="40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1600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35052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pic>
        <p:nvPicPr>
          <p:cNvPr id="7" name="Picture 8" descr="100860774 digital numbers-1.png"/>
          <p:cNvPicPr>
            <a:picLocks noChangeAspect="1"/>
          </p:cNvPicPr>
          <p:nvPr userDrawn="1"/>
        </p:nvPicPr>
        <p:blipFill>
          <a:blip r:embed="rId3" cstate="print"/>
          <a:srcRect/>
          <a:stretch>
            <a:fillRect/>
          </a:stretch>
        </p:blipFill>
        <p:spPr bwMode="auto">
          <a:xfrm>
            <a:off x="457200" y="1905000"/>
            <a:ext cx="533400" cy="615950"/>
          </a:xfrm>
          <a:prstGeom prst="rect">
            <a:avLst/>
          </a:prstGeom>
          <a:noFill/>
          <a:ln w="9525">
            <a:noFill/>
            <a:miter lim="800000"/>
            <a:headEnd/>
            <a:tailEnd/>
          </a:ln>
        </p:spPr>
      </p:pic>
      <p:pic>
        <p:nvPicPr>
          <p:cNvPr id="8" name="Picture 9" descr="100860774 digital numbers-2.png"/>
          <p:cNvPicPr>
            <a:picLocks noChangeAspect="1"/>
          </p:cNvPicPr>
          <p:nvPr userDrawn="1"/>
        </p:nvPicPr>
        <p:blipFill>
          <a:blip r:embed="rId4" cstate="print"/>
          <a:srcRect/>
          <a:stretch>
            <a:fillRect/>
          </a:stretch>
        </p:blipFill>
        <p:spPr bwMode="auto">
          <a:xfrm>
            <a:off x="457200" y="3194050"/>
            <a:ext cx="533400" cy="615950"/>
          </a:xfrm>
          <a:prstGeom prst="rect">
            <a:avLst/>
          </a:prstGeom>
          <a:noFill/>
          <a:ln w="9525">
            <a:noFill/>
            <a:miter lim="800000"/>
            <a:headEnd/>
            <a:tailEnd/>
          </a:ln>
        </p:spPr>
      </p:pic>
      <p:pic>
        <p:nvPicPr>
          <p:cNvPr id="9" name="Picture 10" descr="100860774 digital numbers-3.png"/>
          <p:cNvPicPr>
            <a:picLocks noChangeAspect="1"/>
          </p:cNvPicPr>
          <p:nvPr userDrawn="1"/>
        </p:nvPicPr>
        <p:blipFill>
          <a:blip r:embed="rId5" cstate="print"/>
          <a:srcRect/>
          <a:stretch>
            <a:fillRect/>
          </a:stretch>
        </p:blipFill>
        <p:spPr bwMode="auto">
          <a:xfrm>
            <a:off x="455613" y="4495800"/>
            <a:ext cx="534987" cy="6175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6800" y="2057400"/>
            <a:ext cx="23987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0"/>
            <a:endParaRPr lang="en-US" dirty="0"/>
          </a:p>
          <a:p>
            <a:pPr lvl="0"/>
            <a:endParaRPr lang="en-US" dirty="0"/>
          </a:p>
          <a:p>
            <a:pPr lvl="0"/>
            <a:endParaRPr lang="en-US" dirty="0"/>
          </a:p>
          <a:p>
            <a:pPr lvl="0"/>
            <a:endParaRPr lang="en-US" dirty="0"/>
          </a:p>
          <a:p>
            <a:pPr lvl="0"/>
            <a:r>
              <a:rPr lang="en-US" dirty="0"/>
              <a:t>Click to edit Master text styles</a:t>
            </a:r>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4"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1905000" y="914400"/>
            <a:ext cx="5638800" cy="2643188"/>
          </a:xfrm>
          <a:prstGeom prst="rect">
            <a:avLst/>
          </a:prstGeom>
          <a:noFill/>
          <a:ln w="9525">
            <a:noFill/>
            <a:miter lim="800000"/>
            <a:headEnd/>
            <a:tailEnd/>
          </a:ln>
        </p:spPr>
      </p:pic>
      <p:sp>
        <p:nvSpPr>
          <p:cNvPr id="2" name="Title 1"/>
          <p:cNvSpPr>
            <a:spLocks noGrp="1"/>
          </p:cNvSpPr>
          <p:nvPr>
            <p:ph type="ctrTitle"/>
          </p:nvPr>
        </p:nvSpPr>
        <p:spPr>
          <a:xfrm>
            <a:off x="381000" y="3962399"/>
            <a:ext cx="8382000" cy="1219201"/>
          </a:xfrm>
        </p:spPr>
        <p:txBody>
          <a:bodyPr/>
          <a:lstStyle>
            <a:lvl1pPr algn="ctr">
              <a:defRPr/>
            </a:lvl1pPr>
          </a:lstStyle>
          <a:p>
            <a:r>
              <a:rPr lang="en-US" dirty="0"/>
              <a:t>Click to edit Master title </a:t>
            </a:r>
          </a:p>
        </p:txBody>
      </p:sp>
      <p:sp>
        <p:nvSpPr>
          <p:cNvPr id="3" name="Subtitle 2"/>
          <p:cNvSpPr>
            <a:spLocks noGrp="1"/>
          </p:cNvSpPr>
          <p:nvPr>
            <p:ph type="subTitle" idx="1"/>
          </p:nvPr>
        </p:nvSpPr>
        <p:spPr>
          <a:xfrm>
            <a:off x="838200" y="5257800"/>
            <a:ext cx="7543800" cy="7620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www.TNMPEfficiency.com</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78ABAB3-6E26-47A8-A5E7-01FFF7EB91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tnmpefficiency.com/marketpla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rograms.dsireusa.org/system/program/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nmpefficiency.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Stefani.Case@TNMP.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81000" y="3962400"/>
            <a:ext cx="8382000" cy="1219200"/>
          </a:xfrm>
        </p:spPr>
        <p:txBody>
          <a:bodyPr/>
          <a:lstStyle/>
          <a:p>
            <a:pPr eaLnBrk="1" hangingPunct="1"/>
            <a:r>
              <a:rPr lang="en-US" sz="3200" b="1" dirty="0">
                <a:latin typeface="Arial" pitchFamily="34" charset="0"/>
                <a:cs typeface="Arial" pitchFamily="34" charset="0"/>
              </a:rPr>
              <a:t>TNMP REP Meeting</a:t>
            </a:r>
            <a:endParaRPr lang="en-US" sz="3200" b="1" dirty="0"/>
          </a:p>
        </p:txBody>
      </p:sp>
      <p:sp>
        <p:nvSpPr>
          <p:cNvPr id="15363" name="Subtitle 2"/>
          <p:cNvSpPr>
            <a:spLocks noGrp="1"/>
          </p:cNvSpPr>
          <p:nvPr>
            <p:ph type="subTitle" idx="1"/>
          </p:nvPr>
        </p:nvSpPr>
        <p:spPr/>
        <p:txBody>
          <a:bodyPr/>
          <a:lstStyle/>
          <a:p>
            <a:pPr eaLnBrk="1" hangingPunct="1"/>
            <a:r>
              <a:rPr lang="en-US" dirty="0">
                <a:latin typeface="Arial" pitchFamily="34" charset="0"/>
                <a:cs typeface="Arial" pitchFamily="34" charset="0"/>
              </a:rPr>
              <a:t>Stefani Case</a:t>
            </a:r>
          </a:p>
          <a:p>
            <a:pPr eaLnBrk="1" hangingPunct="1"/>
            <a:r>
              <a:rPr lang="en-US" dirty="0">
                <a:latin typeface="Arial" pitchFamily="34" charset="0"/>
                <a:cs typeface="Arial" pitchFamily="34" charset="0"/>
              </a:rPr>
              <a:t>Manager – Energy Efficiency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Residential Programs</a:t>
            </a:r>
          </a:p>
        </p:txBody>
      </p:sp>
      <p:sp>
        <p:nvSpPr>
          <p:cNvPr id="1024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altLang="en-US" sz="1800" b="1" i="0" u="none" strike="noStrike" kern="1200" cap="none" spc="0" normalizeH="0" baseline="0" noProof="0" dirty="0">
                <a:ln>
                  <a:noFill/>
                </a:ln>
                <a:solidFill>
                  <a:sysClr val="windowText" lastClr="000000"/>
                </a:solidFill>
                <a:effectLst/>
                <a:uLnTx/>
                <a:uFillTx/>
                <a:latin typeface="Calibri"/>
                <a:ea typeface="+mn-ea"/>
                <a:cs typeface="+mn-cs"/>
              </a:rPr>
              <a:t>High-Performance Homes Program</a:t>
            </a:r>
          </a:p>
          <a:p>
            <a:pPr lvl="1" indent="-342900">
              <a:buFont typeface="Arial" panose="020B0604020202020204" pitchFamily="34" charset="0"/>
              <a:buChar char="•"/>
              <a:defRPr/>
            </a:pPr>
            <a:r>
              <a:rPr lang="en-US" altLang="en-US" sz="1600" b="1" dirty="0">
                <a:solidFill>
                  <a:sysClr val="windowText" lastClr="000000"/>
                </a:solidFill>
                <a:latin typeface="Calibri"/>
              </a:rPr>
              <a:t>Incentivizes new construction home builders to build above code.</a:t>
            </a:r>
          </a:p>
          <a:p>
            <a:pPr lvl="1" indent="-342900">
              <a:buFont typeface="Arial" panose="020B0604020202020204" pitchFamily="34" charset="0"/>
              <a:buChar char="•"/>
              <a:defRPr/>
            </a:pPr>
            <a:r>
              <a:rPr lang="en-US" altLang="en-US" sz="1600" b="1" dirty="0">
                <a:solidFill>
                  <a:sysClr val="windowText" lastClr="000000"/>
                </a:solidFill>
                <a:latin typeface="Calibri"/>
              </a:rPr>
              <a:t>Rewards </a:t>
            </a:r>
            <a:r>
              <a:rPr lang="en-US" sz="1600" b="1" dirty="0">
                <a:latin typeface="Calibri" panose="020F0502020204030204" pitchFamily="34" charset="0"/>
                <a:cs typeface="Calibri" panose="020F0502020204030204" pitchFamily="34" charset="0"/>
              </a:rPr>
              <a:t>ENERGY STAR</a:t>
            </a:r>
            <a:r>
              <a:rPr lang="en-US" sz="1600" b="1" baseline="300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 certified homes.</a:t>
            </a:r>
            <a:endParaRPr kumimoji="0" lang="en-US" altLang="en-US" sz="16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a:spcBef>
                <a:spcPts val="1800"/>
              </a:spcBef>
              <a:defRPr/>
            </a:pPr>
            <a:r>
              <a:rPr kumimoji="0" lang="en-US" altLang="en-US" sz="1800" b="1" i="0" u="none" strike="noStrike" kern="1200" cap="none" spc="0" normalizeH="0" baseline="0" noProof="0" dirty="0">
                <a:ln>
                  <a:noFill/>
                </a:ln>
                <a:solidFill>
                  <a:sysClr val="windowText" lastClr="000000"/>
                </a:solidFill>
                <a:effectLst/>
                <a:uLnTx/>
                <a:uFillTx/>
                <a:latin typeface="Calibri"/>
                <a:ea typeface="+mn-ea"/>
                <a:cs typeface="+mn-cs"/>
              </a:rPr>
              <a:t>Residential Standard Offer Program </a:t>
            </a:r>
          </a:p>
          <a:p>
            <a:pPr lvl="1" indent="-342900">
              <a:buFont typeface="Arial" panose="020B0604020202020204" pitchFamily="34" charset="0"/>
              <a:buChar char="•"/>
              <a:defRPr/>
            </a:pPr>
            <a:r>
              <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rPr>
              <a:t>Targets residential </a:t>
            </a:r>
            <a:r>
              <a:rPr lang="en-US" altLang="en-US" sz="1600" b="1" dirty="0">
                <a:solidFill>
                  <a:sysClr val="windowText" lastClr="000000"/>
                </a:solidFill>
                <a:latin typeface="Calibri"/>
              </a:rPr>
              <a:t>units older than 5 years through participating contractors</a:t>
            </a:r>
            <a:r>
              <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rPr>
              <a:t>.</a:t>
            </a:r>
          </a:p>
          <a:p>
            <a:pPr lvl="1" indent="-342900">
              <a:buFont typeface="Arial" panose="020B0604020202020204" pitchFamily="34" charset="0"/>
              <a:buChar char="•"/>
              <a:defRPr/>
            </a:pPr>
            <a:r>
              <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rPr>
              <a:t>Incentives paid to contractors who apply annually to participate.</a:t>
            </a:r>
          </a:p>
          <a:p>
            <a:pPr lvl="1" indent="-342900">
              <a:buFont typeface="Arial" panose="020B0604020202020204" pitchFamily="34" charset="0"/>
              <a:buChar char="•"/>
              <a:defRPr/>
            </a:pPr>
            <a:r>
              <a:rPr lang="en-US" altLang="en-US" sz="1600" b="1" dirty="0">
                <a:solidFill>
                  <a:sysClr val="windowText" lastClr="000000"/>
                </a:solidFill>
                <a:latin typeface="Calibri"/>
              </a:rPr>
              <a:t>Installs ceiling insulation, LED bulbs, advanced power strips, and more at no cost to customer.</a:t>
            </a:r>
            <a:endParaRPr lang="en-US" altLang="en-US" sz="1800" b="1" dirty="0">
              <a:solidFill>
                <a:sysClr val="windowText" lastClr="000000"/>
              </a:solidFill>
              <a:latin typeface="Calibri"/>
            </a:endParaRPr>
          </a:p>
          <a:p>
            <a:pPr>
              <a:spcBef>
                <a:spcPts val="1800"/>
              </a:spcBef>
              <a:defRPr/>
            </a:pPr>
            <a:r>
              <a:rPr lang="en-US" altLang="en-US" sz="1800" b="1" dirty="0">
                <a:solidFill>
                  <a:sysClr val="windowText" lastClr="000000"/>
                </a:solidFill>
                <a:latin typeface="Calibri"/>
              </a:rPr>
              <a:t>Online Marketplace- </a:t>
            </a:r>
            <a:r>
              <a:rPr lang="en-US" altLang="en-US" sz="1800" b="1" dirty="0">
                <a:solidFill>
                  <a:srgbClr val="0070C0"/>
                </a:solidFill>
                <a:latin typeface="Calibri"/>
                <a:hlinkClick r:id="rId3">
                  <a:extLst>
                    <a:ext uri="{A12FA001-AC4F-418D-AE19-62706E023703}">
                      <ahyp:hlinkClr xmlns:ahyp="http://schemas.microsoft.com/office/drawing/2018/hyperlinkcolor" val="tx"/>
                    </a:ext>
                  </a:extLst>
                </a:hlinkClick>
              </a:rPr>
              <a:t>https://tnmpefficiency.com/marketplace</a:t>
            </a:r>
            <a:r>
              <a:rPr lang="en-US" altLang="en-US" sz="1800" b="1" dirty="0">
                <a:solidFill>
                  <a:srgbClr val="0070C0"/>
                </a:solidFill>
                <a:latin typeface="Calibri"/>
              </a:rPr>
              <a:t>  </a:t>
            </a:r>
          </a:p>
          <a:p>
            <a:pPr lvl="1">
              <a:buFont typeface="Arial" panose="020B0604020202020204" pitchFamily="34" charset="0"/>
              <a:buChar char="•"/>
              <a:defRPr/>
            </a:pPr>
            <a:r>
              <a:rPr lang="en-US" altLang="en-US" sz="1600" b="1" dirty="0">
                <a:solidFill>
                  <a:sysClr val="windowText" lastClr="000000"/>
                </a:solidFill>
                <a:latin typeface="Calibri"/>
              </a:rPr>
              <a:t>Discounted ENERGY STAR® smart thermostats, air purifiers, </a:t>
            </a:r>
          </a:p>
          <a:p>
            <a:pPr marL="738188" lvl="1" indent="0">
              <a:buNone/>
              <a:defRPr/>
            </a:pPr>
            <a:r>
              <a:rPr lang="en-US" altLang="en-US" sz="1600" b="1" dirty="0">
                <a:solidFill>
                  <a:sysClr val="windowText" lastClr="000000"/>
                </a:solidFill>
                <a:latin typeface="Calibri"/>
              </a:rPr>
              <a:t>and advanced power strips. </a:t>
            </a:r>
          </a:p>
          <a:p>
            <a:pPr marL="2286000" lvl="5" indent="0">
              <a:buNone/>
            </a:pPr>
            <a:endParaRPr lang="en-US" sz="1100" dirty="0">
              <a:latin typeface="Arial" pitchFamily="34" charset="0"/>
              <a:cs typeface="Arial" pitchFamily="34" charset="0"/>
            </a:endParaRPr>
          </a:p>
        </p:txBody>
      </p:sp>
      <p:pic>
        <p:nvPicPr>
          <p:cNvPr id="2" name="Picture 1" descr="A qr code on a white background&#10;&#10;Description automatically generated">
            <a:extLst>
              <a:ext uri="{FF2B5EF4-FFF2-40B4-BE49-F238E27FC236}">
                <a16:creationId xmlns:a16="http://schemas.microsoft.com/office/drawing/2014/main" id="{4B685105-8D1C-6382-3B40-6D0366A3A0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088" t="31753" r="35960" b="31963"/>
          <a:stretch/>
        </p:blipFill>
        <p:spPr>
          <a:xfrm>
            <a:off x="7620000" y="5296063"/>
            <a:ext cx="1329654" cy="1333337"/>
          </a:xfrm>
          <a:prstGeom prst="rect">
            <a:avLst/>
          </a:prstGeom>
          <a:ln w="19050">
            <a:noFill/>
          </a:ln>
        </p:spPr>
      </p:pic>
      <p:pic>
        <p:nvPicPr>
          <p:cNvPr id="4" name="Picture 3">
            <a:extLst>
              <a:ext uri="{FF2B5EF4-FFF2-40B4-BE49-F238E27FC236}">
                <a16:creationId xmlns:a16="http://schemas.microsoft.com/office/drawing/2014/main" id="{4884538D-7AA2-C3B3-ACA9-40B31786BC7C}"/>
              </a:ext>
            </a:extLst>
          </p:cNvPr>
          <p:cNvPicPr>
            <a:picLocks noChangeAspect="1"/>
          </p:cNvPicPr>
          <p:nvPr/>
        </p:nvPicPr>
        <p:blipFill>
          <a:blip r:embed="rId5"/>
          <a:stretch>
            <a:fillRect/>
          </a:stretch>
        </p:blipFill>
        <p:spPr>
          <a:xfrm>
            <a:off x="211552" y="5457906"/>
            <a:ext cx="2876550" cy="1009650"/>
          </a:xfrm>
          <a:prstGeom prst="rect">
            <a:avLst/>
          </a:prstGeom>
        </p:spPr>
      </p:pic>
      <p:sp>
        <p:nvSpPr>
          <p:cNvPr id="5" name="Footer Placeholder 4">
            <a:extLst>
              <a:ext uri="{FF2B5EF4-FFF2-40B4-BE49-F238E27FC236}">
                <a16:creationId xmlns:a16="http://schemas.microsoft.com/office/drawing/2014/main" id="{D9B67441-ABEA-F6CE-7156-AD7C6C78D7B3}"/>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117162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Hard-to-Reach Programs</a:t>
            </a:r>
          </a:p>
        </p:txBody>
      </p:sp>
      <p:sp>
        <p:nvSpPr>
          <p:cNvPr id="1024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altLang="en-US" sz="1800" b="1" i="0" u="none" strike="noStrike" kern="1200" cap="none" spc="0" normalizeH="0" baseline="0" noProof="0" dirty="0">
                <a:ln>
                  <a:noFill/>
                </a:ln>
                <a:solidFill>
                  <a:sysClr val="windowText" lastClr="000000"/>
                </a:solidFill>
                <a:effectLst/>
                <a:uLnTx/>
                <a:uFillTx/>
                <a:latin typeface="Calibri"/>
                <a:ea typeface="+mn-ea"/>
                <a:cs typeface="+mn-cs"/>
              </a:rPr>
              <a:t>Hard-to-Reach Standard Offer Program</a:t>
            </a:r>
          </a:p>
          <a:p>
            <a:pPr lvl="1" indent="-342900">
              <a:buFont typeface="Arial" panose="020B0604020202020204" pitchFamily="34" charset="0"/>
              <a:buChar char="•"/>
              <a:defRPr/>
            </a:pPr>
            <a:r>
              <a:rPr lang="en-US" altLang="en-US" sz="1600" b="1" dirty="0">
                <a:solidFill>
                  <a:sysClr val="windowText" lastClr="000000"/>
                </a:solidFill>
                <a:latin typeface="Calibri"/>
              </a:rPr>
              <a:t>Targets low-income customers through participating contractors.</a:t>
            </a:r>
          </a:p>
          <a:p>
            <a:pPr lvl="1" indent="-342900">
              <a:buFont typeface="Arial" panose="020B0604020202020204" pitchFamily="34" charset="0"/>
              <a:buChar char="•"/>
              <a:defRPr/>
            </a:pPr>
            <a:r>
              <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rPr>
              <a:t>Incentives paid to contractors who apply annually to participate.</a:t>
            </a:r>
          </a:p>
          <a:p>
            <a:pPr lvl="1" indent="-342900">
              <a:buFont typeface="Arial" panose="020B0604020202020204" pitchFamily="34" charset="0"/>
              <a:buChar char="•"/>
              <a:defRPr/>
            </a:pPr>
            <a:r>
              <a:rPr lang="en-US" altLang="en-US" sz="1600" b="1" dirty="0">
                <a:solidFill>
                  <a:sysClr val="windowText" lastClr="000000"/>
                </a:solidFill>
                <a:latin typeface="Calibri"/>
              </a:rPr>
              <a:t>Installs ceiling insulation, air infiltration, LED bulbs, and more at low-to-no cost to customer.</a:t>
            </a:r>
          </a:p>
          <a:p>
            <a:pPr>
              <a:defRPr/>
            </a:pPr>
            <a:r>
              <a:rPr kumimoji="0" lang="en-US" altLang="en-US" sz="1800" b="1" i="0" u="none" strike="noStrike" kern="1200" cap="none" spc="0" normalizeH="0" baseline="0" noProof="0" dirty="0">
                <a:ln>
                  <a:noFill/>
                </a:ln>
                <a:solidFill>
                  <a:sysClr val="windowText" lastClr="000000"/>
                </a:solidFill>
                <a:effectLst/>
                <a:uLnTx/>
                <a:uFillTx/>
                <a:latin typeface="Calibri"/>
                <a:ea typeface="+mn-ea"/>
                <a:cs typeface="+mn-cs"/>
              </a:rPr>
              <a:t>Low Income Weatherization Program</a:t>
            </a:r>
          </a:p>
          <a:p>
            <a:pPr lvl="1">
              <a:buFont typeface="Arial" panose="020B0604020202020204" pitchFamily="34" charset="0"/>
              <a:buChar char="•"/>
              <a:defRPr/>
            </a:pPr>
            <a:r>
              <a:rPr lang="en-US" altLang="en-US" sz="1600" b="1" dirty="0">
                <a:solidFill>
                  <a:sysClr val="windowText" lastClr="000000"/>
                </a:solidFill>
                <a:latin typeface="Calibri"/>
              </a:rPr>
              <a:t>Targets low-income customers through participating agencies.</a:t>
            </a:r>
          </a:p>
          <a:p>
            <a:pPr lvl="1">
              <a:buFont typeface="Arial" panose="020B0604020202020204" pitchFamily="34" charset="0"/>
              <a:buChar char="•"/>
              <a:defRPr/>
            </a:pPr>
            <a:r>
              <a:rPr lang="en-US" altLang="en-US" sz="1600" b="1" dirty="0">
                <a:solidFill>
                  <a:sysClr val="windowText" lastClr="000000"/>
                </a:solidFill>
                <a:latin typeface="Calibri"/>
              </a:rPr>
              <a:t>TNMP must spend 10% of the budget here.</a:t>
            </a:r>
          </a:p>
          <a:p>
            <a:pPr lvl="1">
              <a:buFont typeface="Arial" panose="020B0604020202020204" pitchFamily="34" charset="0"/>
              <a:buChar char="•"/>
              <a:defRPr/>
            </a:pPr>
            <a:r>
              <a:rPr lang="en-US" altLang="en-US" sz="1600" b="1" dirty="0">
                <a:solidFill>
                  <a:sysClr val="windowText" lastClr="000000"/>
                </a:solidFill>
                <a:latin typeface="Calibri"/>
              </a:rPr>
              <a:t>Verification of status by eligible program participation, nonprofit program participation, geographic location, and income.</a:t>
            </a:r>
            <a:endPar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endParaRPr>
          </a:p>
          <a:p>
            <a:pPr marL="2286000" lvl="5" indent="0">
              <a:buNone/>
            </a:pPr>
            <a:endParaRPr lang="en-US" sz="1100" dirty="0">
              <a:latin typeface="Arial" pitchFamily="34" charset="0"/>
              <a:cs typeface="Arial" pitchFamily="34" charset="0"/>
            </a:endParaRPr>
          </a:p>
        </p:txBody>
      </p:sp>
      <p:pic>
        <p:nvPicPr>
          <p:cNvPr id="2" name="Picture 1">
            <a:extLst>
              <a:ext uri="{FF2B5EF4-FFF2-40B4-BE49-F238E27FC236}">
                <a16:creationId xmlns:a16="http://schemas.microsoft.com/office/drawing/2014/main" id="{1716F9CC-882F-0C41-6CE1-BEBBDE4A2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969" y="4953000"/>
            <a:ext cx="2030186" cy="1353457"/>
          </a:xfrm>
          <a:prstGeom prst="rect">
            <a:avLst/>
          </a:prstGeom>
        </p:spPr>
      </p:pic>
      <p:sp>
        <p:nvSpPr>
          <p:cNvPr id="3" name="Footer Placeholder 2">
            <a:extLst>
              <a:ext uri="{FF2B5EF4-FFF2-40B4-BE49-F238E27FC236}">
                <a16:creationId xmlns:a16="http://schemas.microsoft.com/office/drawing/2014/main" id="{999F1873-E23B-AAB7-A64A-5E3870ED41F1}"/>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220100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Residential DR</a:t>
            </a:r>
          </a:p>
        </p:txBody>
      </p:sp>
      <p:sp>
        <p:nvSpPr>
          <p:cNvPr id="1024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altLang="en-US" sz="2000" b="1" kern="1200" dirty="0">
                <a:solidFill>
                  <a:sysClr val="windowText" lastClr="000000"/>
                </a:solidFill>
                <a:latin typeface="Calibri"/>
              </a:rPr>
              <a:t>L</a:t>
            </a:r>
            <a:r>
              <a:rPr kumimoji="0" lang="en-US" altLang="en-US" sz="2000" b="1" i="0" u="none" strike="noStrike" kern="1200" cap="none" spc="0" normalizeH="0" baseline="0" noProof="0" dirty="0" err="1">
                <a:ln>
                  <a:noFill/>
                </a:ln>
                <a:solidFill>
                  <a:sysClr val="windowText" lastClr="000000"/>
                </a:solidFill>
                <a:effectLst/>
                <a:uLnTx/>
                <a:uFillTx/>
                <a:latin typeface="Calibri"/>
                <a:ea typeface="+mn-ea"/>
                <a:cs typeface="+mn-cs"/>
              </a:rPr>
              <a:t>aunching</a:t>
            </a:r>
            <a:r>
              <a:rPr kumimoji="0" lang="en-US" altLang="en-US" sz="2000" b="1" i="0" u="none" strike="noStrike" kern="1200" cap="none" spc="0" normalizeH="0" baseline="0" noProof="0" dirty="0">
                <a:ln>
                  <a:noFill/>
                </a:ln>
                <a:solidFill>
                  <a:sysClr val="windowText" lastClr="000000"/>
                </a:solidFill>
                <a:effectLst/>
                <a:uLnTx/>
                <a:uFillTx/>
                <a:latin typeface="Calibri"/>
                <a:ea typeface="+mn-ea"/>
                <a:cs typeface="+mn-cs"/>
              </a:rPr>
              <a:t> Residential DR pilot program in 2025</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altLang="en-US" sz="2000" b="1" i="0" u="none" strike="noStrike" kern="1200" cap="none" spc="0" normalizeH="0" baseline="0" noProof="0" dirty="0">
                <a:ln>
                  <a:noFill/>
                </a:ln>
                <a:solidFill>
                  <a:sysClr val="windowText" lastClr="000000"/>
                </a:solidFill>
                <a:effectLst/>
                <a:uLnTx/>
                <a:uFillTx/>
                <a:latin typeface="Calibri"/>
                <a:ea typeface="+mn-ea"/>
                <a:cs typeface="+mn-cs"/>
              </a:rPr>
              <a:t>Bring </a:t>
            </a:r>
            <a:r>
              <a:rPr lang="en-US" altLang="en-US" sz="2000" b="1" kern="1200" dirty="0">
                <a:solidFill>
                  <a:sysClr val="windowText" lastClr="000000"/>
                </a:solidFill>
                <a:latin typeface="Calibri"/>
              </a:rPr>
              <a:t>Y</a:t>
            </a:r>
            <a:r>
              <a:rPr kumimoji="0" lang="en-US" altLang="en-US" sz="2000" b="1" i="0" u="none" strike="noStrike" kern="1200" cap="none" spc="0" normalizeH="0" baseline="0" noProof="0" dirty="0">
                <a:ln>
                  <a:noFill/>
                </a:ln>
                <a:solidFill>
                  <a:sysClr val="windowText" lastClr="000000"/>
                </a:solidFill>
                <a:effectLst/>
                <a:uLnTx/>
                <a:uFillTx/>
                <a:latin typeface="Calibri"/>
                <a:ea typeface="+mn-ea"/>
                <a:cs typeface="+mn-cs"/>
              </a:rPr>
              <a:t>our </a:t>
            </a:r>
            <a:r>
              <a:rPr lang="en-US" altLang="en-US" sz="2000" b="1" kern="1200" dirty="0">
                <a:solidFill>
                  <a:sysClr val="windowText" lastClr="000000"/>
                </a:solidFill>
                <a:latin typeface="Calibri"/>
              </a:rPr>
              <a:t>O</a:t>
            </a:r>
            <a:r>
              <a:rPr kumimoji="0" lang="en-US" altLang="en-US" sz="2000" b="1" i="0" u="none" strike="noStrike" kern="1200" cap="none" spc="0" normalizeH="0" baseline="0" noProof="0" dirty="0" err="1">
                <a:ln>
                  <a:noFill/>
                </a:ln>
                <a:solidFill>
                  <a:sysClr val="windowText" lastClr="000000"/>
                </a:solidFill>
                <a:effectLst/>
                <a:uLnTx/>
                <a:uFillTx/>
                <a:latin typeface="Calibri"/>
                <a:ea typeface="+mn-ea"/>
                <a:cs typeface="+mn-cs"/>
              </a:rPr>
              <a:t>wn</a:t>
            </a:r>
            <a:r>
              <a:rPr kumimoji="0" lang="en-US" altLang="en-US" sz="2000" b="1" i="0" u="none" strike="noStrike" kern="1200" cap="none" spc="0" normalizeH="0" baseline="0" noProof="0" dirty="0">
                <a:ln>
                  <a:noFill/>
                </a:ln>
                <a:solidFill>
                  <a:sysClr val="windowText" lastClr="000000"/>
                </a:solidFill>
                <a:effectLst/>
                <a:uLnTx/>
                <a:uFillTx/>
                <a:latin typeface="Calibri"/>
                <a:ea typeface="+mn-ea"/>
                <a:cs typeface="+mn-cs"/>
              </a:rPr>
              <a:t> Thermostat </a:t>
            </a:r>
            <a:r>
              <a:rPr lang="en-US" altLang="en-US" sz="2000" b="1" kern="1200" dirty="0">
                <a:solidFill>
                  <a:sysClr val="windowText" lastClr="000000"/>
                </a:solidFill>
                <a:latin typeface="Calibri"/>
              </a:rPr>
              <a:t>(BYOT) program format</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altLang="en-US" sz="2000" b="1" kern="1200" dirty="0">
                <a:solidFill>
                  <a:sysClr val="windowText" lastClr="000000"/>
                </a:solidFill>
                <a:latin typeface="Calibri"/>
              </a:rPr>
              <a:t>1 p.m. to 7 </a:t>
            </a:r>
            <a:r>
              <a:rPr lang="en-US" altLang="en-US" sz="2000" b="1" kern="1200" dirty="0" err="1">
                <a:solidFill>
                  <a:sysClr val="windowText" lastClr="000000"/>
                </a:solidFill>
                <a:latin typeface="Calibri"/>
              </a:rPr>
              <a:t>p.m</a:t>
            </a:r>
            <a:r>
              <a:rPr lang="en-US" altLang="en-US" sz="2000" b="1" kern="1200" dirty="0">
                <a:solidFill>
                  <a:sysClr val="windowText" lastClr="000000"/>
                </a:solidFill>
                <a:latin typeface="Calibri"/>
              </a:rPr>
              <a:t>, June through September</a:t>
            </a:r>
            <a:endParaRPr kumimoji="0" lang="en-US" altLang="en-US" sz="20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altLang="en-US" sz="2000" b="1" kern="1200" dirty="0">
                <a:solidFill>
                  <a:sysClr val="windowText" lastClr="000000"/>
                </a:solidFill>
                <a:latin typeface="Calibri"/>
              </a:rPr>
              <a:t>4 MW savings goal with a budget of $200k</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altLang="en-US" sz="2000" b="1" i="0" u="none" strike="noStrike" kern="1200" cap="none" spc="0" normalizeH="0" baseline="0" noProof="0" dirty="0">
                <a:ln>
                  <a:noFill/>
                </a:ln>
                <a:solidFill>
                  <a:sysClr val="windowText" lastClr="000000"/>
                </a:solidFill>
                <a:effectLst/>
                <a:uLnTx/>
                <a:uFillTx/>
                <a:latin typeface="Calibri"/>
                <a:ea typeface="+mn-ea"/>
                <a:cs typeface="+mn-cs"/>
              </a:rPr>
              <a:t>Partnered with </a:t>
            </a:r>
            <a:r>
              <a:rPr kumimoji="0" lang="en-US" altLang="en-US" sz="2000" b="1" i="0" u="none" strike="noStrike" kern="1200" cap="none" spc="0" normalizeH="0" baseline="0" noProof="0" dirty="0" err="1">
                <a:ln>
                  <a:noFill/>
                </a:ln>
                <a:solidFill>
                  <a:sysClr val="windowText" lastClr="000000"/>
                </a:solidFill>
                <a:effectLst/>
                <a:uLnTx/>
                <a:uFillTx/>
                <a:latin typeface="Calibri"/>
                <a:ea typeface="+mn-ea"/>
                <a:cs typeface="+mn-cs"/>
              </a:rPr>
              <a:t>EnergyHub</a:t>
            </a:r>
            <a:r>
              <a:rPr kumimoji="0" lang="en-US" altLang="en-US" sz="2000" b="1" i="0" u="none" strike="noStrike" kern="1200" cap="none" spc="0" normalizeH="0" baseline="0" noProof="0" dirty="0">
                <a:ln>
                  <a:noFill/>
                </a:ln>
                <a:solidFill>
                  <a:sysClr val="windowText" lastClr="000000"/>
                </a:solidFill>
                <a:effectLst/>
                <a:uLnTx/>
                <a:uFillTx/>
                <a:latin typeface="Calibri"/>
                <a:ea typeface="+mn-ea"/>
                <a:cs typeface="+mn-cs"/>
              </a:rPr>
              <a:t> as the program administrator</a:t>
            </a:r>
            <a:endParaRPr kumimoji="0" lang="en-US" altLang="en-US" sz="18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3062E6F-0F6E-08C3-5362-514B633B58DF}"/>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139971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438400" y="228600"/>
            <a:ext cx="6477000" cy="838200"/>
          </a:xfrm>
        </p:spPr>
        <p:txBody>
          <a:bodyPr/>
          <a:lstStyle/>
          <a:p>
            <a:pPr eaLnBrk="1" hangingPunct="1"/>
            <a:r>
              <a:rPr lang="en-US" sz="3200" dirty="0">
                <a:latin typeface="Arial" pitchFamily="34" charset="0"/>
                <a:cs typeface="Arial" pitchFamily="34" charset="0"/>
              </a:rPr>
              <a:t>REP Smart Thermostat Program</a:t>
            </a:r>
          </a:p>
        </p:txBody>
      </p:sp>
      <p:sp>
        <p:nvSpPr>
          <p:cNvPr id="10243" name="Content Placeholder 2"/>
          <p:cNvSpPr>
            <a:spLocks noGrp="1"/>
          </p:cNvSpPr>
          <p:nvPr>
            <p:ph idx="1"/>
          </p:nvPr>
        </p:nvSpPr>
        <p:spPr/>
        <p:txBody>
          <a:bodyPr/>
          <a:lstStyle/>
          <a:p>
            <a:pPr marL="0" lvl="5" indent="0">
              <a:buNone/>
            </a:pPr>
            <a:r>
              <a:rPr kumimoji="0" lang="en-US" altLang="en-US" sz="2400" b="1" i="0" u="none" strike="noStrike" kern="1200" cap="none" spc="0" normalizeH="0" baseline="0" noProof="0" dirty="0">
                <a:ln>
                  <a:noFill/>
                </a:ln>
                <a:solidFill>
                  <a:sysClr val="windowText" lastClr="000000"/>
                </a:solidFill>
                <a:effectLst/>
                <a:uLnTx/>
                <a:uFillTx/>
                <a:latin typeface="Calibri"/>
                <a:ea typeface="+mn-ea"/>
                <a:cs typeface="+mn-cs"/>
              </a:rPr>
              <a:t>Senate Bill 1699 passed during the 88</a:t>
            </a:r>
            <a:r>
              <a:rPr kumimoji="0" lang="en-US" altLang="en-US" sz="2400" b="1" i="0" u="none" strike="noStrike" kern="1200" cap="none" spc="0" normalizeH="0" baseline="30000" noProof="0" dirty="0">
                <a:ln>
                  <a:noFill/>
                </a:ln>
                <a:solidFill>
                  <a:sysClr val="windowText" lastClr="000000"/>
                </a:solidFill>
                <a:effectLst/>
                <a:uLnTx/>
                <a:uFillTx/>
                <a:latin typeface="Calibri"/>
                <a:ea typeface="+mn-ea"/>
                <a:cs typeface="+mn-cs"/>
              </a:rPr>
              <a:t>th</a:t>
            </a:r>
            <a:r>
              <a:rPr kumimoji="0" lang="en-US" altLang="en-US" sz="2400" b="1" i="0" u="none" strike="noStrike" kern="1200" cap="none" spc="0" normalizeH="0" baseline="0" noProof="0" dirty="0">
                <a:ln>
                  <a:noFill/>
                </a:ln>
                <a:solidFill>
                  <a:sysClr val="windowText" lastClr="000000"/>
                </a:solidFill>
                <a:effectLst/>
                <a:uLnTx/>
                <a:uFillTx/>
                <a:latin typeface="Calibri"/>
                <a:ea typeface="+mn-ea"/>
                <a:cs typeface="+mn-cs"/>
              </a:rPr>
              <a:t> legislative session to enable the establishment of a demand response program that may be offered by REPs who may also receive TDU EE funds to implement </a:t>
            </a:r>
            <a:r>
              <a:rPr kumimoji="0" lang="en-US" altLang="en-US" sz="2400" b="1" i="0" u="none" strike="noStrike" kern="1200" cap="none" spc="0" normalizeH="0" baseline="0" noProof="0" dirty="0" err="1">
                <a:ln>
                  <a:noFill/>
                </a:ln>
                <a:solidFill>
                  <a:sysClr val="windowText" lastClr="000000"/>
                </a:solidFill>
                <a:effectLst/>
                <a:uLnTx/>
                <a:uFillTx/>
                <a:latin typeface="Calibri"/>
                <a:ea typeface="+mn-ea"/>
                <a:cs typeface="+mn-cs"/>
              </a:rPr>
              <a:t>th</a:t>
            </a:r>
            <a:r>
              <a:rPr lang="en-US" altLang="en-US" sz="2400" b="1" kern="1200" dirty="0">
                <a:solidFill>
                  <a:sysClr val="windowText" lastClr="000000"/>
                </a:solidFill>
                <a:latin typeface="Calibri"/>
                <a:ea typeface="+mn-ea"/>
                <a:cs typeface="+mn-cs"/>
              </a:rPr>
              <a:t>e program.</a:t>
            </a:r>
            <a:endParaRPr kumimoji="0" lang="en-US" altLang="en-US" sz="24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5" indent="0">
              <a:buNone/>
            </a:pPr>
            <a:endParaRPr lang="en-US" altLang="en-US" sz="2400" b="1" kern="1200" dirty="0">
              <a:solidFill>
                <a:sysClr val="windowText" lastClr="000000"/>
              </a:solidFill>
              <a:latin typeface="Calibri"/>
              <a:ea typeface="+mn-ea"/>
              <a:cs typeface="+mn-cs"/>
            </a:endParaRPr>
          </a:p>
          <a:p>
            <a:pPr marL="0" lvl="5" indent="0">
              <a:buNone/>
            </a:pPr>
            <a:r>
              <a:rPr kumimoji="0" lang="en-US" altLang="en-US" sz="2400" b="1" i="0" u="none" strike="noStrike" kern="1200" cap="none" spc="0" normalizeH="0" baseline="0" noProof="0" dirty="0">
                <a:ln>
                  <a:noFill/>
                </a:ln>
                <a:solidFill>
                  <a:sysClr val="windowText" lastClr="000000"/>
                </a:solidFill>
                <a:effectLst/>
                <a:uLnTx/>
                <a:uFillTx/>
                <a:latin typeface="Calibri"/>
                <a:ea typeface="+mn-ea"/>
                <a:cs typeface="+mn-cs"/>
              </a:rPr>
              <a:t>Project No. 56966 was opened on 8/19/24 and a Proposal for Publication has been filed with a request for comments due 9/27/24.</a:t>
            </a:r>
          </a:p>
          <a:p>
            <a:pPr marL="0" lvl="5" indent="0">
              <a:buNone/>
            </a:pPr>
            <a:endParaRPr lang="en-US" altLang="en-US" sz="2400" b="1" kern="1200" dirty="0">
              <a:solidFill>
                <a:sysClr val="windowText" lastClr="000000"/>
              </a:solidFill>
              <a:latin typeface="Calibri"/>
              <a:ea typeface="+mn-ea"/>
              <a:cs typeface="+mn-cs"/>
            </a:endParaRPr>
          </a:p>
          <a:p>
            <a:pPr marL="0" lvl="5" indent="0">
              <a:buNone/>
            </a:pPr>
            <a:r>
              <a:rPr kumimoji="0" lang="en-US" altLang="en-US" sz="2400" b="1" i="0" u="none" strike="noStrike" kern="1200" cap="none" spc="0" normalizeH="0" baseline="0" noProof="0" dirty="0">
                <a:ln>
                  <a:noFill/>
                </a:ln>
                <a:solidFill>
                  <a:sysClr val="windowText" lastClr="000000"/>
                </a:solidFill>
                <a:effectLst/>
                <a:uLnTx/>
                <a:uFillTx/>
                <a:latin typeface="Calibri"/>
                <a:ea typeface="+mn-ea"/>
                <a:cs typeface="+mn-cs"/>
              </a:rPr>
              <a:t>As of today, what I know is that Oncor is piloting a program, and TNMP has agreed to consider a pilot in 2026.</a:t>
            </a:r>
          </a:p>
          <a:p>
            <a:pPr marL="0" lvl="5" indent="0" algn="ctr">
              <a:buNone/>
            </a:pPr>
            <a:endParaRPr lang="en-US" sz="3600" dirty="0">
              <a:latin typeface="Arial" pitchFamily="34" charset="0"/>
              <a:cs typeface="Arial" pitchFamily="34" charset="0"/>
            </a:endParaRPr>
          </a:p>
        </p:txBody>
      </p:sp>
      <p:sp>
        <p:nvSpPr>
          <p:cNvPr id="2" name="Footer Placeholder 1">
            <a:extLst>
              <a:ext uri="{FF2B5EF4-FFF2-40B4-BE49-F238E27FC236}">
                <a16:creationId xmlns:a16="http://schemas.microsoft.com/office/drawing/2014/main" id="{8D8B4E8E-34B3-C537-AC97-34BE21910BC8}"/>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203239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z="3200" dirty="0">
              <a:latin typeface="Arial" pitchFamily="34" charset="0"/>
              <a:cs typeface="Arial" pitchFamily="34" charset="0"/>
            </a:endParaRPr>
          </a:p>
        </p:txBody>
      </p:sp>
      <p:sp>
        <p:nvSpPr>
          <p:cNvPr id="10243" name="Content Placeholder 2"/>
          <p:cNvSpPr>
            <a:spLocks noGrp="1"/>
          </p:cNvSpPr>
          <p:nvPr>
            <p:ph idx="1"/>
          </p:nvPr>
        </p:nvSpPr>
        <p:spPr/>
        <p:txBody>
          <a:bodyPr/>
          <a:lstStyle/>
          <a:p>
            <a:pPr marL="0" lvl="5" indent="0" algn="ctr">
              <a:buNone/>
            </a:pPr>
            <a:r>
              <a:rPr lang="en-US" sz="3600" dirty="0">
                <a:latin typeface="Arial" pitchFamily="34" charset="0"/>
                <a:cs typeface="Arial" pitchFamily="34" charset="0"/>
              </a:rPr>
              <a:t>When do the programs run?</a:t>
            </a:r>
          </a:p>
        </p:txBody>
      </p:sp>
      <p:sp>
        <p:nvSpPr>
          <p:cNvPr id="4" name="Footer Placeholder 3">
            <a:extLst>
              <a:ext uri="{FF2B5EF4-FFF2-40B4-BE49-F238E27FC236}">
                <a16:creationId xmlns:a16="http://schemas.microsoft.com/office/drawing/2014/main" id="{D427DEBE-C9AD-FCAD-6199-5545B48581BD}"/>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190996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Annual Cycle</a:t>
            </a:r>
          </a:p>
        </p:txBody>
      </p:sp>
      <p:sp>
        <p:nvSpPr>
          <p:cNvPr id="1024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altLang="en-US" sz="2400" b="1" i="0" u="none" strike="noStrike" kern="1200" cap="none" spc="0" normalizeH="0" baseline="0" noProof="0" dirty="0">
                <a:ln>
                  <a:noFill/>
                </a:ln>
                <a:solidFill>
                  <a:sysClr val="windowText" lastClr="000000"/>
                </a:solidFill>
                <a:effectLst/>
                <a:uLnTx/>
                <a:uFillTx/>
                <a:latin typeface="Calibri"/>
                <a:ea typeface="+mn-ea"/>
                <a:cs typeface="+mn-cs"/>
              </a:rPr>
              <a:t>TNMP manages the program on a calendar year basis.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altLang="en-US" sz="2400" b="1" dirty="0">
                <a:solidFill>
                  <a:sysClr val="windowText" lastClr="000000"/>
                </a:solidFill>
                <a:latin typeface="Calibri"/>
              </a:rPr>
              <a:t>Statements of Work are contracted annually to include lessons learned adjust budgets and goals based on EM&amp;V feedback.</a:t>
            </a:r>
          </a:p>
          <a:p>
            <a:pPr>
              <a:defRPr/>
            </a:pPr>
            <a:r>
              <a:rPr kumimoji="0" lang="en-US" altLang="en-US" sz="2400" b="1" i="0" u="none" strike="noStrike" kern="1200" cap="none" spc="0" normalizeH="0" baseline="0" noProof="0" dirty="0">
                <a:ln>
                  <a:noFill/>
                </a:ln>
                <a:solidFill>
                  <a:sysClr val="windowText" lastClr="000000"/>
                </a:solidFill>
                <a:effectLst/>
                <a:uLnTx/>
                <a:uFillTx/>
                <a:latin typeface="Calibri"/>
                <a:ea typeface="+mn-ea"/>
                <a:cs typeface="+mn-cs"/>
              </a:rPr>
              <a:t>Also annually, TNMP applies for an Energy Efficiency Cost Recovery Factor.  These are customer-funded programs.</a:t>
            </a:r>
          </a:p>
          <a:p>
            <a:pPr marL="0" lvl="5" indent="0" algn="ctr">
              <a:buNone/>
            </a:pPr>
            <a:endParaRPr lang="en-US" sz="2400" dirty="0">
              <a:latin typeface="Arial" pitchFamily="34" charset="0"/>
              <a:cs typeface="Arial" pitchFamily="34" charset="0"/>
            </a:endParaRPr>
          </a:p>
        </p:txBody>
      </p:sp>
      <p:pic>
        <p:nvPicPr>
          <p:cNvPr id="2" name="Picture 1" descr="A picture containing device, compass&#10;&#10;Description automatically generated">
            <a:extLst>
              <a:ext uri="{FF2B5EF4-FFF2-40B4-BE49-F238E27FC236}">
                <a16:creationId xmlns:a16="http://schemas.microsoft.com/office/drawing/2014/main" id="{3647A013-78AB-FD31-E3F6-4D1A98B05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4205" y="4165405"/>
            <a:ext cx="2463995" cy="2463995"/>
          </a:xfrm>
          <a:prstGeom prst="rect">
            <a:avLst/>
          </a:prstGeom>
        </p:spPr>
      </p:pic>
      <p:sp>
        <p:nvSpPr>
          <p:cNvPr id="3" name="Footer Placeholder 2">
            <a:extLst>
              <a:ext uri="{FF2B5EF4-FFF2-40B4-BE49-F238E27FC236}">
                <a16:creationId xmlns:a16="http://schemas.microsoft.com/office/drawing/2014/main" id="{87CD021A-14B6-90EC-3992-BC7C64A5EBC5}"/>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139934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z="3200" dirty="0">
              <a:latin typeface="Arial" pitchFamily="34" charset="0"/>
              <a:cs typeface="Arial" pitchFamily="34" charset="0"/>
            </a:endParaRPr>
          </a:p>
        </p:txBody>
      </p:sp>
      <p:sp>
        <p:nvSpPr>
          <p:cNvPr id="10243" name="Content Placeholder 2"/>
          <p:cNvSpPr>
            <a:spLocks noGrp="1"/>
          </p:cNvSpPr>
          <p:nvPr>
            <p:ph idx="1"/>
          </p:nvPr>
        </p:nvSpPr>
        <p:spPr/>
        <p:txBody>
          <a:bodyPr/>
          <a:lstStyle/>
          <a:p>
            <a:pPr marL="0" lvl="5" indent="0" algn="ctr">
              <a:buNone/>
            </a:pPr>
            <a:r>
              <a:rPr lang="en-US" sz="3600" dirty="0">
                <a:latin typeface="Arial" pitchFamily="34" charset="0"/>
                <a:cs typeface="Arial" pitchFamily="34" charset="0"/>
              </a:rPr>
              <a:t>Where are the programs implemented?</a:t>
            </a:r>
          </a:p>
        </p:txBody>
      </p:sp>
      <p:sp>
        <p:nvSpPr>
          <p:cNvPr id="2" name="Footer Placeholder 1">
            <a:extLst>
              <a:ext uri="{FF2B5EF4-FFF2-40B4-BE49-F238E27FC236}">
                <a16:creationId xmlns:a16="http://schemas.microsoft.com/office/drawing/2014/main" id="{450E4A15-E164-0E9D-7EEA-F5A4904C0FFD}"/>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294254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TNMP’s Service Territory</a:t>
            </a:r>
          </a:p>
        </p:txBody>
      </p:sp>
      <p:pic>
        <p:nvPicPr>
          <p:cNvPr id="3" name="Content Placeholder 2" descr="Diagram, map&#10;&#10;Description automatically generated">
            <a:extLst>
              <a:ext uri="{FF2B5EF4-FFF2-40B4-BE49-F238E27FC236}">
                <a16:creationId xmlns:a16="http://schemas.microsoft.com/office/drawing/2014/main" id="{25B3664B-32D1-69EA-4F3A-32DDDD84FFE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366075"/>
            <a:ext cx="5169077" cy="5110925"/>
          </a:xfrm>
          <a:prstGeom prst="rect">
            <a:avLst/>
          </a:prstGeom>
        </p:spPr>
      </p:pic>
      <p:sp>
        <p:nvSpPr>
          <p:cNvPr id="4" name="Footer Placeholder 3">
            <a:extLst>
              <a:ext uri="{FF2B5EF4-FFF2-40B4-BE49-F238E27FC236}">
                <a16:creationId xmlns:a16="http://schemas.microsoft.com/office/drawing/2014/main" id="{103CDB9F-9314-1C8B-1305-BB803A1C549E}"/>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65362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z="3200" dirty="0">
              <a:latin typeface="Arial" pitchFamily="34" charset="0"/>
              <a:cs typeface="Arial" pitchFamily="34" charset="0"/>
            </a:endParaRPr>
          </a:p>
        </p:txBody>
      </p:sp>
      <p:sp>
        <p:nvSpPr>
          <p:cNvPr id="10243" name="Content Placeholder 2"/>
          <p:cNvSpPr>
            <a:spLocks noGrp="1"/>
          </p:cNvSpPr>
          <p:nvPr>
            <p:ph idx="1"/>
          </p:nvPr>
        </p:nvSpPr>
        <p:spPr/>
        <p:txBody>
          <a:bodyPr/>
          <a:lstStyle/>
          <a:p>
            <a:pPr marL="0" lvl="5" indent="0" algn="ctr">
              <a:buNone/>
            </a:pPr>
            <a:r>
              <a:rPr lang="en-US" sz="3600" dirty="0">
                <a:latin typeface="Arial" pitchFamily="34" charset="0"/>
                <a:cs typeface="Arial" pitchFamily="34" charset="0"/>
              </a:rPr>
              <a:t>Who is in the Energy Efficiency group at TNMP?</a:t>
            </a:r>
          </a:p>
        </p:txBody>
      </p:sp>
      <p:sp>
        <p:nvSpPr>
          <p:cNvPr id="2" name="Footer Placeholder 1">
            <a:extLst>
              <a:ext uri="{FF2B5EF4-FFF2-40B4-BE49-F238E27FC236}">
                <a16:creationId xmlns:a16="http://schemas.microsoft.com/office/drawing/2014/main" id="{BBCF34AE-E3EF-76E5-A3F6-0C1EDAD4EEBA}"/>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3938534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438400" y="228600"/>
            <a:ext cx="6324600" cy="838200"/>
          </a:xfrm>
        </p:spPr>
        <p:txBody>
          <a:bodyPr/>
          <a:lstStyle/>
          <a:p>
            <a:pPr eaLnBrk="1" hangingPunct="1"/>
            <a:r>
              <a:rPr lang="en-US" sz="3200" dirty="0">
                <a:latin typeface="Arial" pitchFamily="34" charset="0"/>
                <a:cs typeface="Arial" pitchFamily="34" charset="0"/>
              </a:rPr>
              <a:t>Energy Efficiency Organization</a:t>
            </a:r>
          </a:p>
        </p:txBody>
      </p:sp>
      <p:graphicFrame>
        <p:nvGraphicFramePr>
          <p:cNvPr id="2" name="Content Placeholder 1">
            <a:extLst>
              <a:ext uri="{FF2B5EF4-FFF2-40B4-BE49-F238E27FC236}">
                <a16:creationId xmlns:a16="http://schemas.microsoft.com/office/drawing/2014/main" id="{DB2B718E-C8E4-22C3-A712-53F71607EFF6}"/>
              </a:ext>
            </a:extLst>
          </p:cNvPr>
          <p:cNvGraphicFramePr>
            <a:graphicFrameLocks noGrp="1"/>
          </p:cNvGraphicFramePr>
          <p:nvPr>
            <p:ph idx="1"/>
            <p:extLst>
              <p:ext uri="{D42A27DB-BD31-4B8C-83A1-F6EECF244321}">
                <p14:modId xmlns:p14="http://schemas.microsoft.com/office/powerpoint/2010/main" val="955248194"/>
              </p:ext>
            </p:extLst>
          </p:nvPr>
        </p:nvGraphicFramePr>
        <p:xfrm>
          <a:off x="685800" y="16002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8FA406EA-CCA3-90AE-B983-7B866A0DD8C9}"/>
              </a:ext>
            </a:extLst>
          </p:cNvPr>
          <p:cNvSpPr/>
          <p:nvPr/>
        </p:nvSpPr>
        <p:spPr>
          <a:xfrm>
            <a:off x="2583543" y="2491014"/>
            <a:ext cx="3976914" cy="2714172"/>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ABF2487-CD71-8AF4-C175-9C93063E5B86}"/>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320734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Agenda</a:t>
            </a:r>
          </a:p>
        </p:txBody>
      </p:sp>
      <p:sp>
        <p:nvSpPr>
          <p:cNvPr id="10243" name="Content Placeholder 2"/>
          <p:cNvSpPr>
            <a:spLocks noGrp="1"/>
          </p:cNvSpPr>
          <p:nvPr>
            <p:ph idx="1"/>
          </p:nvPr>
        </p:nvSpPr>
        <p:spPr/>
        <p:txBody>
          <a:bodyPr/>
          <a:lstStyle/>
          <a:p>
            <a:pPr marL="457200" indent="-457200">
              <a:buFont typeface="+mj-lt"/>
              <a:buAutoNum type="arabicPeriod"/>
            </a:pPr>
            <a:r>
              <a:rPr lang="en-US" sz="2400" b="1" dirty="0">
                <a:ea typeface="Roboto" panose="02000000000000000000" pitchFamily="2" charset="0"/>
              </a:rPr>
              <a:t>Why do we have Energy Efficiency at TNMP?</a:t>
            </a:r>
          </a:p>
          <a:p>
            <a:pPr marL="457200" indent="-457200">
              <a:buFont typeface="+mj-lt"/>
              <a:buAutoNum type="arabicPeriod"/>
            </a:pPr>
            <a:endParaRPr lang="en-US" sz="2400" b="1" dirty="0">
              <a:ea typeface="Roboto" panose="02000000000000000000" pitchFamily="2" charset="0"/>
            </a:endParaRPr>
          </a:p>
          <a:p>
            <a:pPr marL="457200" indent="-457200">
              <a:buFont typeface="+mj-lt"/>
              <a:buAutoNum type="arabicPeriod"/>
            </a:pPr>
            <a:r>
              <a:rPr lang="en-US" sz="2400" b="1" dirty="0">
                <a:ea typeface="Roboto" panose="02000000000000000000" pitchFamily="2" charset="0"/>
              </a:rPr>
              <a:t>What is in the portfolio?</a:t>
            </a:r>
          </a:p>
          <a:p>
            <a:pPr marL="457200" indent="-457200">
              <a:buFont typeface="+mj-lt"/>
              <a:buAutoNum type="arabicPeriod"/>
            </a:pPr>
            <a:endParaRPr lang="en-US" sz="2400" b="1" dirty="0">
              <a:ea typeface="Roboto" panose="02000000000000000000" pitchFamily="2" charset="0"/>
            </a:endParaRPr>
          </a:p>
          <a:p>
            <a:pPr marL="457200" indent="-457200">
              <a:buFont typeface="+mj-lt"/>
              <a:buAutoNum type="arabicPeriod"/>
            </a:pPr>
            <a:r>
              <a:rPr lang="en-US" sz="2400" b="1" dirty="0">
                <a:ea typeface="Roboto" panose="02000000000000000000" pitchFamily="2" charset="0"/>
              </a:rPr>
              <a:t>When do the  programs run?</a:t>
            </a:r>
          </a:p>
          <a:p>
            <a:pPr marL="457200" indent="-457200">
              <a:buFont typeface="+mj-lt"/>
              <a:buAutoNum type="arabicPeriod"/>
            </a:pPr>
            <a:endParaRPr lang="en-US" sz="2400" b="1" dirty="0">
              <a:ea typeface="Roboto" panose="02000000000000000000" pitchFamily="2" charset="0"/>
            </a:endParaRPr>
          </a:p>
          <a:p>
            <a:pPr marL="457200" indent="-457200">
              <a:buFont typeface="+mj-lt"/>
              <a:buAutoNum type="arabicPeriod"/>
            </a:pPr>
            <a:r>
              <a:rPr lang="en-US" sz="2400" b="1" dirty="0">
                <a:ea typeface="Roboto" panose="02000000000000000000" pitchFamily="2" charset="0"/>
              </a:rPr>
              <a:t>Where are the programs implemented?</a:t>
            </a:r>
          </a:p>
          <a:p>
            <a:pPr marL="457200" indent="-457200">
              <a:buFont typeface="+mj-lt"/>
              <a:buAutoNum type="arabicPeriod"/>
            </a:pPr>
            <a:endParaRPr lang="en-US" sz="2400" b="1" dirty="0">
              <a:ea typeface="Roboto" panose="02000000000000000000" pitchFamily="2" charset="0"/>
            </a:endParaRPr>
          </a:p>
          <a:p>
            <a:pPr marL="457200" indent="-457200">
              <a:buFont typeface="+mj-lt"/>
              <a:buAutoNum type="arabicPeriod"/>
            </a:pPr>
            <a:r>
              <a:rPr lang="en-US" sz="2400" b="1" dirty="0">
                <a:ea typeface="Roboto" panose="02000000000000000000" pitchFamily="2" charset="0"/>
              </a:rPr>
              <a:t>Who is in Energy Efficiency Department at TNMP?</a:t>
            </a:r>
          </a:p>
          <a:p>
            <a:pPr marL="2286000" lvl="5" indent="0">
              <a:buNone/>
            </a:pPr>
            <a:endParaRPr lang="en-US" sz="1200" dirty="0">
              <a:latin typeface="Arial" pitchFamily="34" charset="0"/>
              <a:cs typeface="Arial" pitchFamily="34" charset="0"/>
            </a:endParaRPr>
          </a:p>
        </p:txBody>
      </p:sp>
      <p:sp>
        <p:nvSpPr>
          <p:cNvPr id="2" name="Footer Placeholder 1">
            <a:extLst>
              <a:ext uri="{FF2B5EF4-FFF2-40B4-BE49-F238E27FC236}">
                <a16:creationId xmlns:a16="http://schemas.microsoft.com/office/drawing/2014/main" id="{502A8C73-BB19-0432-E277-4CE07136AB7A}"/>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Other EE Resources</a:t>
            </a:r>
          </a:p>
        </p:txBody>
      </p:sp>
      <p:sp>
        <p:nvSpPr>
          <p:cNvPr id="10243" name="Content Placeholder 2"/>
          <p:cNvSpPr>
            <a:spLocks noGrp="1"/>
          </p:cNvSpPr>
          <p:nvPr>
            <p:ph idx="1"/>
          </p:nvPr>
        </p:nvSpPr>
        <p:spPr/>
        <p:txBody>
          <a:bodyPr/>
          <a:lstStyle/>
          <a:p>
            <a:pPr marL="342900" indent="-342900">
              <a:buFont typeface="Wingdings" panose="05000000000000000000" pitchFamily="2" charset="2"/>
              <a:buChar char="§"/>
            </a:pPr>
            <a:r>
              <a:rPr lang="en-US" sz="2400" b="1" dirty="0">
                <a:ea typeface="Roboto" panose="02000000000000000000" pitchFamily="2" charset="0"/>
              </a:rPr>
              <a:t>Federal tax credits</a:t>
            </a:r>
          </a:p>
          <a:p>
            <a:pPr marL="800100" lvl="1" indent="-342900">
              <a:buFont typeface="Arial" panose="020B0604020202020204" pitchFamily="34" charset="0"/>
              <a:buChar char="•"/>
            </a:pPr>
            <a:r>
              <a:rPr lang="en-US" sz="2000" b="1" dirty="0">
                <a:ea typeface="Roboto" panose="02000000000000000000" pitchFamily="2" charset="0"/>
              </a:rPr>
              <a:t>Energy Efficiency Home Improvement Tax Credit – 25C Tax Credit</a:t>
            </a:r>
          </a:p>
          <a:p>
            <a:pPr marL="800100" lvl="1" indent="-342900">
              <a:buFont typeface="Arial" panose="020B0604020202020204" pitchFamily="34" charset="0"/>
              <a:buChar char="•"/>
            </a:pPr>
            <a:r>
              <a:rPr lang="en-US" sz="2000" b="1" dirty="0">
                <a:ea typeface="Roboto" panose="02000000000000000000" pitchFamily="2" charset="0"/>
              </a:rPr>
              <a:t>Energy Efficient New Homes – </a:t>
            </a:r>
            <a:r>
              <a:rPr lang="en-US" sz="2000" b="1" dirty="0">
                <a:ea typeface="Roboto" panose="02000000000000000000" pitchFamily="2" charset="0"/>
                <a:cs typeface="Roboto" panose="02000000000000000000" pitchFamily="2" charset="0"/>
              </a:rPr>
              <a:t>45L Tax Credit</a:t>
            </a:r>
          </a:p>
          <a:p>
            <a:pPr marL="800100" lvl="1" indent="-342900">
              <a:buFontTx/>
              <a:buChar char="-"/>
            </a:pPr>
            <a:endParaRPr lang="en-US" sz="2000" b="1" dirty="0">
              <a:ea typeface="Roboto" panose="02000000000000000000" pitchFamily="2" charset="0"/>
              <a:cs typeface="Roboto" panose="02000000000000000000" pitchFamily="2" charset="0"/>
            </a:endParaRPr>
          </a:p>
          <a:p>
            <a:pPr marL="342900" indent="-342900">
              <a:buFont typeface="Wingdings" panose="05000000000000000000" pitchFamily="2" charset="2"/>
              <a:buChar char="§"/>
            </a:pPr>
            <a:r>
              <a:rPr lang="en-US" sz="2400" b="1" dirty="0">
                <a:ea typeface="Roboto" panose="02000000000000000000" pitchFamily="2" charset="0"/>
                <a:cs typeface="Roboto" panose="02000000000000000000" pitchFamily="2" charset="0"/>
              </a:rPr>
              <a:t>Other Utility Programs</a:t>
            </a:r>
          </a:p>
          <a:p>
            <a:pPr marL="800100" lvl="1" indent="-342900">
              <a:buFont typeface="Arial" panose="020B0604020202020204" pitchFamily="34" charset="0"/>
              <a:buChar char="•"/>
            </a:pPr>
            <a:r>
              <a:rPr lang="en-US" sz="2000" b="1" dirty="0">
                <a:ea typeface="Roboto" panose="02000000000000000000" pitchFamily="2" charset="0"/>
              </a:rPr>
              <a:t>Policy and Incentive Database- </a:t>
            </a:r>
            <a:r>
              <a:rPr lang="en-US" sz="2000" b="1" dirty="0">
                <a:solidFill>
                  <a:srgbClr val="0070C0"/>
                </a:solidFill>
                <a:ea typeface="Roboto" panose="02000000000000000000" pitchFamily="2" charset="0"/>
                <a:hlinkClick r:id="rId3">
                  <a:extLst>
                    <a:ext uri="{A12FA001-AC4F-418D-AE19-62706E023703}">
                      <ahyp:hlinkClr xmlns:ahyp="http://schemas.microsoft.com/office/drawing/2018/hyperlinkcolor" val="tx"/>
                    </a:ext>
                  </a:extLst>
                </a:hlinkClick>
              </a:rPr>
              <a:t>DSIRE (dsireusa.org)</a:t>
            </a:r>
            <a:endParaRPr lang="en-US" sz="2000" b="1" dirty="0">
              <a:solidFill>
                <a:srgbClr val="0070C0"/>
              </a:solidFill>
              <a:ea typeface="Roboto" panose="02000000000000000000" pitchFamily="2" charset="0"/>
            </a:endParaRPr>
          </a:p>
          <a:p>
            <a:pPr marL="800100" lvl="1" indent="-342900">
              <a:buFont typeface="Arial" panose="020B0604020202020204" pitchFamily="34" charset="0"/>
              <a:buChar char="•"/>
            </a:pPr>
            <a:r>
              <a:rPr lang="en-US" sz="2000" b="1" dirty="0">
                <a:ea typeface="Roboto" panose="02000000000000000000" pitchFamily="2" charset="0"/>
              </a:rPr>
              <a:t>IOUs – texasefficiency.com </a:t>
            </a:r>
          </a:p>
          <a:p>
            <a:pPr marL="800100" lvl="1" indent="-342900">
              <a:buFont typeface="Arial" panose="020B0604020202020204" pitchFamily="34" charset="0"/>
              <a:buChar char="•"/>
            </a:pPr>
            <a:r>
              <a:rPr lang="en-US" sz="2000" b="1" dirty="0">
                <a:ea typeface="Roboto" panose="02000000000000000000" pitchFamily="2" charset="0"/>
              </a:rPr>
              <a:t>Some gas utilities – Atmos Mid-Tex </a:t>
            </a:r>
            <a:r>
              <a:rPr lang="en-US" sz="2000" b="1" dirty="0" err="1">
                <a:ea typeface="Roboto" panose="02000000000000000000" pitchFamily="2" charset="0"/>
              </a:rPr>
              <a:t>SmartChoice</a:t>
            </a:r>
            <a:r>
              <a:rPr lang="en-US" sz="2000" b="1" dirty="0">
                <a:ea typeface="Roboto" panose="02000000000000000000" pitchFamily="2" charset="0"/>
              </a:rPr>
              <a:t> Rebates</a:t>
            </a:r>
          </a:p>
          <a:p>
            <a:pPr marL="800100" lvl="1" indent="-342900">
              <a:buFont typeface="Arial" panose="020B0604020202020204" pitchFamily="34" charset="0"/>
              <a:buChar char="•"/>
            </a:pPr>
            <a:r>
              <a:rPr lang="en-US" sz="2000" b="1" dirty="0">
                <a:ea typeface="Roboto" panose="02000000000000000000" pitchFamily="2" charset="0"/>
              </a:rPr>
              <a:t>Municipalities – Lewisville Water Conservation Credit Program, Denton Municipal Electric</a:t>
            </a:r>
          </a:p>
          <a:p>
            <a:pPr marL="342900" indent="-342900">
              <a:buFont typeface="Wingdings" panose="05000000000000000000" pitchFamily="2" charset="2"/>
              <a:buChar char="§"/>
            </a:pPr>
            <a:endParaRPr lang="en-US" sz="2200" b="1" dirty="0">
              <a:latin typeface="Roboto" panose="02000000000000000000" pitchFamily="2" charset="0"/>
              <a:ea typeface="Roboto" panose="02000000000000000000" pitchFamily="2" charset="0"/>
              <a:cs typeface="Roboto" panose="02000000000000000000" pitchFamily="2" charset="0"/>
            </a:endParaRPr>
          </a:p>
          <a:p>
            <a:pPr marL="0" lvl="5" indent="0" algn="ctr">
              <a:buNone/>
            </a:pPr>
            <a:endParaRPr lang="en-US" sz="3600" dirty="0">
              <a:latin typeface="Arial" pitchFamily="34" charset="0"/>
              <a:cs typeface="Arial" pitchFamily="34" charset="0"/>
            </a:endParaRPr>
          </a:p>
        </p:txBody>
      </p:sp>
      <p:sp>
        <p:nvSpPr>
          <p:cNvPr id="2" name="Footer Placeholder 1">
            <a:extLst>
              <a:ext uri="{FF2B5EF4-FFF2-40B4-BE49-F238E27FC236}">
                <a16:creationId xmlns:a16="http://schemas.microsoft.com/office/drawing/2014/main" id="{3920DBB8-27C6-00E1-60A3-6564C04F49DA}"/>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157430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In Closing</a:t>
            </a:r>
          </a:p>
        </p:txBody>
      </p:sp>
      <p:sp>
        <p:nvSpPr>
          <p:cNvPr id="10243" name="Content Placeholder 2"/>
          <p:cNvSpPr>
            <a:spLocks noGrp="1"/>
          </p:cNvSpPr>
          <p:nvPr>
            <p:ph idx="1"/>
          </p:nvPr>
        </p:nvSpPr>
        <p:spPr/>
        <p:txBody>
          <a:bodyPr/>
          <a:lstStyle/>
          <a:p>
            <a:pPr marL="0" indent="0" algn="ctr">
              <a:buNone/>
            </a:pPr>
            <a:r>
              <a:rPr lang="en-US" sz="1800" dirty="0">
                <a:latin typeface="Roboto" panose="02000000000000000000" pitchFamily="2" charset="0"/>
                <a:ea typeface="Roboto" panose="02000000000000000000" pitchFamily="2" charset="0"/>
              </a:rPr>
              <a:t>If you remember anything about my presentation today, let it be that:</a:t>
            </a:r>
          </a:p>
          <a:p>
            <a:pPr marL="0" indent="0" algn="ctr">
              <a:buNone/>
            </a:pPr>
            <a:endParaRPr lang="en-US" sz="1800" dirty="0">
              <a:latin typeface="Roboto" panose="02000000000000000000" pitchFamily="2" charset="0"/>
              <a:ea typeface="Roboto" panose="02000000000000000000" pitchFamily="2" charset="0"/>
            </a:endParaRPr>
          </a:p>
          <a:p>
            <a:pPr marL="0" indent="0" algn="ctr">
              <a:buNone/>
            </a:pPr>
            <a:r>
              <a:rPr lang="en-US" sz="2200" b="1" dirty="0">
                <a:solidFill>
                  <a:srgbClr val="0070C0"/>
                </a:solidFill>
                <a:latin typeface="Roboto" panose="02000000000000000000" pitchFamily="2" charset="0"/>
                <a:ea typeface="Roboto" panose="02000000000000000000" pitchFamily="2" charset="0"/>
              </a:rPr>
              <a:t>TNMP has Energy Efficiency Programs</a:t>
            </a:r>
          </a:p>
          <a:p>
            <a:pPr marL="0" indent="0" algn="ctr">
              <a:buNone/>
            </a:pPr>
            <a:r>
              <a:rPr lang="en-US" sz="2200" b="1" dirty="0">
                <a:solidFill>
                  <a:srgbClr val="0070C0"/>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www.tnmpefficiency.com</a:t>
            </a:r>
            <a:r>
              <a:rPr lang="en-US" sz="2200" b="1" dirty="0">
                <a:solidFill>
                  <a:srgbClr val="0070C0"/>
                </a:solidFill>
                <a:latin typeface="Roboto" panose="02000000000000000000" pitchFamily="2" charset="0"/>
                <a:ea typeface="Roboto" panose="02000000000000000000" pitchFamily="2" charset="0"/>
              </a:rPr>
              <a:t> </a:t>
            </a:r>
          </a:p>
          <a:p>
            <a:pPr marL="0" indent="0" algn="ctr">
              <a:buNone/>
            </a:pPr>
            <a:endParaRPr lang="en-US" sz="2200" b="1" dirty="0">
              <a:latin typeface="Roboto" panose="02000000000000000000" pitchFamily="2" charset="0"/>
              <a:ea typeface="Roboto" panose="02000000000000000000" pitchFamily="2" charset="0"/>
            </a:endParaRPr>
          </a:p>
          <a:p>
            <a:pPr marL="0" indent="0" algn="ctr">
              <a:buNone/>
            </a:pPr>
            <a:r>
              <a:rPr lang="en-US" sz="1800" dirty="0">
                <a:latin typeface="Roboto" panose="02000000000000000000" pitchFamily="2" charset="0"/>
                <a:ea typeface="Roboto" panose="02000000000000000000" pitchFamily="2" charset="0"/>
              </a:rPr>
              <a:t>And if you have questions, or receive inquiries from customers you can reach out to:</a:t>
            </a:r>
          </a:p>
          <a:p>
            <a:pPr marL="0" indent="0" algn="ctr">
              <a:buNone/>
            </a:pPr>
            <a:endParaRPr lang="en-US" sz="2200" b="1" dirty="0">
              <a:latin typeface="Roboto" panose="02000000000000000000" pitchFamily="2" charset="0"/>
              <a:ea typeface="Roboto" panose="02000000000000000000" pitchFamily="2" charset="0"/>
            </a:endParaRPr>
          </a:p>
          <a:p>
            <a:pPr marL="0" indent="0" algn="ctr" rtl="0" eaLnBrk="1" fontAlgn="t" latinLnBrk="0" hangingPunct="1">
              <a:spcBef>
                <a:spcPts val="0"/>
              </a:spcBef>
              <a:spcAft>
                <a:spcPts val="0"/>
              </a:spcAft>
              <a:buNone/>
            </a:pPr>
            <a:r>
              <a:rPr lang="en-US" sz="1800" b="1" i="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Stefani Case </a:t>
            </a:r>
            <a:endParaRPr lang="en-US" sz="1800" b="1" i="0" u="none" strike="noStrike" dirty="0">
              <a:effectLst/>
              <a:latin typeface="Arial" panose="020B0604020202020204" pitchFamily="34" charset="0"/>
            </a:endParaRPr>
          </a:p>
          <a:p>
            <a:pPr marL="0" indent="0" algn="ctr" rtl="0" eaLnBrk="1" fontAlgn="t" latinLnBrk="0" hangingPunct="1">
              <a:spcBef>
                <a:spcPts val="0"/>
              </a:spcBef>
              <a:spcAft>
                <a:spcPts val="0"/>
              </a:spcAft>
              <a:buNone/>
            </a:pPr>
            <a:r>
              <a:rPr lang="en-US" sz="1800" b="1" i="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Manager, Energy Efficiency</a:t>
            </a:r>
            <a:endParaRPr lang="en-US" sz="1800" b="1" i="0" u="none" strike="noStrike" dirty="0">
              <a:effectLst/>
              <a:latin typeface="Arial" panose="020B0604020202020204" pitchFamily="34" charset="0"/>
            </a:endParaRPr>
          </a:p>
          <a:p>
            <a:pPr marL="0" indent="0" algn="ctr" rtl="0" eaLnBrk="1" fontAlgn="t" latinLnBrk="0" hangingPunct="1">
              <a:spcBef>
                <a:spcPts val="0"/>
              </a:spcBef>
              <a:spcAft>
                <a:spcPts val="0"/>
              </a:spcAft>
              <a:buNone/>
            </a:pPr>
            <a:r>
              <a:rPr lang="en-US" sz="1800" b="1" i="0" u="none" strike="noStrike" kern="1200" dirty="0">
                <a:solidFill>
                  <a:srgbClr val="0070C0"/>
                </a:solidFill>
                <a:effectLst/>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Stefani.Case@TNMP.com</a:t>
            </a:r>
            <a:endParaRPr lang="en-US" sz="1800" b="1" i="0" u="none" strike="noStrike" dirty="0">
              <a:solidFill>
                <a:srgbClr val="0070C0"/>
              </a:solidFill>
              <a:effectLst/>
              <a:latin typeface="Arial" panose="020B0604020202020204" pitchFamily="34" charset="0"/>
            </a:endParaRPr>
          </a:p>
          <a:p>
            <a:pPr marL="342900" indent="-342900" algn="ctr">
              <a:buFont typeface="Arial" panose="020B0604020202020204" pitchFamily="34" charset="0"/>
              <a:buChar char="•"/>
            </a:pPr>
            <a:endParaRPr lang="en-US" sz="2200" b="1" dirty="0">
              <a:latin typeface="Roboto" panose="02000000000000000000" pitchFamily="2" charset="0"/>
              <a:ea typeface="Roboto" panose="02000000000000000000" pitchFamily="2" charset="0"/>
            </a:endParaRPr>
          </a:p>
          <a:p>
            <a:pPr marL="342900" indent="-342900" algn="ctr">
              <a:buFont typeface="Arial" panose="020B0604020202020204" pitchFamily="34" charset="0"/>
              <a:buChar char="•"/>
            </a:pPr>
            <a:endParaRPr lang="en-US" sz="2200" b="1" dirty="0">
              <a:latin typeface="Roboto" panose="02000000000000000000" pitchFamily="2" charset="0"/>
              <a:ea typeface="Roboto" panose="02000000000000000000" pitchFamily="2" charset="0"/>
            </a:endParaRPr>
          </a:p>
          <a:p>
            <a:pPr marL="457200" lvl="1" indent="0" algn="ctr">
              <a:buNone/>
            </a:pPr>
            <a:r>
              <a:rPr lang="en-US" sz="2200" b="1" dirty="0">
                <a:latin typeface="Roboto" panose="02000000000000000000" pitchFamily="2" charset="0"/>
                <a:ea typeface="Roboto" panose="02000000000000000000" pitchFamily="2" charset="0"/>
              </a:rPr>
              <a:t>	  		       		   	</a:t>
            </a:r>
            <a:endParaRPr lang="en-US" sz="3600" dirty="0">
              <a:latin typeface="Arial" pitchFamily="34" charset="0"/>
              <a:cs typeface="Arial" pitchFamily="34" charset="0"/>
            </a:endParaRPr>
          </a:p>
        </p:txBody>
      </p:sp>
      <p:sp>
        <p:nvSpPr>
          <p:cNvPr id="2" name="Footer Placeholder 1">
            <a:extLst>
              <a:ext uri="{FF2B5EF4-FFF2-40B4-BE49-F238E27FC236}">
                <a16:creationId xmlns:a16="http://schemas.microsoft.com/office/drawing/2014/main" id="{92950FFC-F584-CB38-BBBD-884549F781AC}"/>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77722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Q&amp;A</a:t>
            </a:r>
          </a:p>
        </p:txBody>
      </p:sp>
      <p:pic>
        <p:nvPicPr>
          <p:cNvPr id="2" name="Picture 2" descr="Free Question Marks on Paper Crafts Stock Photo">
            <a:extLst>
              <a:ext uri="{FF2B5EF4-FFF2-40B4-BE49-F238E27FC236}">
                <a16:creationId xmlns:a16="http://schemas.microsoft.com/office/drawing/2014/main" id="{7FF53A87-7FA5-AD62-0F78-7C8569984B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3147" y="1600200"/>
            <a:ext cx="6737705"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6B704DED-8053-A426-FCE3-C4FFDA8DEAA3}"/>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255359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z="3200" dirty="0">
              <a:latin typeface="Arial" pitchFamily="34" charset="0"/>
              <a:cs typeface="Arial" pitchFamily="34" charset="0"/>
            </a:endParaRPr>
          </a:p>
        </p:txBody>
      </p:sp>
      <p:sp>
        <p:nvSpPr>
          <p:cNvPr id="10243" name="Content Placeholder 2"/>
          <p:cNvSpPr>
            <a:spLocks noGrp="1"/>
          </p:cNvSpPr>
          <p:nvPr>
            <p:ph idx="1"/>
          </p:nvPr>
        </p:nvSpPr>
        <p:spPr/>
        <p:txBody>
          <a:bodyPr/>
          <a:lstStyle/>
          <a:p>
            <a:pPr marL="0" lvl="5" indent="0" algn="ctr">
              <a:buNone/>
            </a:pPr>
            <a:r>
              <a:rPr lang="en-US" sz="3200" dirty="0">
                <a:latin typeface="Arial" pitchFamily="34" charset="0"/>
                <a:cs typeface="Arial" pitchFamily="34" charset="0"/>
              </a:rPr>
              <a:t>Why do we have Energy Efficiency at TNMP?</a:t>
            </a:r>
          </a:p>
        </p:txBody>
      </p:sp>
      <p:sp>
        <p:nvSpPr>
          <p:cNvPr id="2" name="Footer Placeholder 1">
            <a:extLst>
              <a:ext uri="{FF2B5EF4-FFF2-40B4-BE49-F238E27FC236}">
                <a16:creationId xmlns:a16="http://schemas.microsoft.com/office/drawing/2014/main" id="{0E964949-F033-D4B9-4964-AE76F9019403}"/>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241280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History</a:t>
            </a:r>
          </a:p>
        </p:txBody>
      </p:sp>
      <p:sp>
        <p:nvSpPr>
          <p:cNvPr id="10243" name="Content Placeholder 2"/>
          <p:cNvSpPr>
            <a:spLocks noGrp="1"/>
          </p:cNvSpPr>
          <p:nvPr>
            <p:ph idx="1"/>
          </p:nvPr>
        </p:nvSpPr>
        <p:spPr/>
        <p:txBody>
          <a:bodyPr/>
          <a:lstStyle/>
          <a:p>
            <a:pPr marL="342900" indent="-342900">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Authorized by 76</a:t>
            </a:r>
            <a:r>
              <a:rPr lang="en-US" sz="2000" b="1" baseline="30000" dirty="0">
                <a:latin typeface="Calibri" panose="020F0502020204030204" pitchFamily="34" charset="0"/>
                <a:cs typeface="Calibri" panose="020F0502020204030204" pitchFamily="34" charset="0"/>
              </a:rPr>
              <a:t>th</a:t>
            </a:r>
            <a:r>
              <a:rPr lang="en-US" sz="2000" b="1" dirty="0">
                <a:latin typeface="Calibri" panose="020F0502020204030204" pitchFamily="34" charset="0"/>
                <a:cs typeface="Calibri" panose="020F0502020204030204" pitchFamily="34" charset="0"/>
              </a:rPr>
              <a:t> Texas Legislature in 1999 as a result of deregulation in Texas.</a:t>
            </a:r>
          </a:p>
          <a:p>
            <a:pPr marL="342900" lvl="1" indent="-342900">
              <a:spcBef>
                <a:spcPts val="1200"/>
              </a:spcBef>
              <a:buClr>
                <a:schemeClr val="tx1"/>
              </a:buCl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Governed by PURA § 39.905 and 16 Texas Admin Code (16 TAC) § 25.181.</a:t>
            </a:r>
          </a:p>
          <a:p>
            <a:pPr marL="342900" lvl="1" indent="-342900">
              <a:spcBef>
                <a:spcPts val="1200"/>
              </a:spcBef>
              <a:buClr>
                <a:schemeClr val="tx1"/>
              </a:buCl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Regulated by the Public Utility Commission of Texas.</a:t>
            </a:r>
          </a:p>
          <a:p>
            <a:pPr marL="342900" lvl="1" indent="-342900">
              <a:spcBef>
                <a:spcPts val="1200"/>
              </a:spcBef>
              <a:buClr>
                <a:schemeClr val="tx1"/>
              </a:buCl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All Texas investor-owned utilities must meet annual demand and energy savings goals.  </a:t>
            </a:r>
          </a:p>
          <a:p>
            <a:pPr marL="342900" lvl="1" indent="-342900">
              <a:spcBef>
                <a:spcPts val="1200"/>
              </a:spcBef>
              <a:buClr>
                <a:schemeClr val="tx1"/>
              </a:buClr>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All customers in all classes shall have access to energy efficiency in order to reduce energy consumption and costs.</a:t>
            </a:r>
          </a:p>
          <a:p>
            <a:pPr marL="2286000" lvl="5" indent="0">
              <a:buNone/>
            </a:pPr>
            <a:endParaRPr lang="en-US" sz="1200" dirty="0">
              <a:latin typeface="Arial" pitchFamily="34" charset="0"/>
              <a:cs typeface="Arial" pitchFamily="34" charset="0"/>
            </a:endParaRPr>
          </a:p>
        </p:txBody>
      </p:sp>
      <p:pic>
        <p:nvPicPr>
          <p:cNvPr id="2" name="Picture 1" descr="A picture containing text, graffiti&#10;&#10;Description automatically generated">
            <a:extLst>
              <a:ext uri="{FF2B5EF4-FFF2-40B4-BE49-F238E27FC236}">
                <a16:creationId xmlns:a16="http://schemas.microsoft.com/office/drawing/2014/main" id="{E90DCEC4-E9D6-E7CE-225B-61B872B26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878303"/>
            <a:ext cx="2487947" cy="1716684"/>
          </a:xfrm>
          <a:prstGeom prst="rect">
            <a:avLst/>
          </a:prstGeom>
        </p:spPr>
      </p:pic>
      <p:sp>
        <p:nvSpPr>
          <p:cNvPr id="3" name="Footer Placeholder 2">
            <a:extLst>
              <a:ext uri="{FF2B5EF4-FFF2-40B4-BE49-F238E27FC236}">
                <a16:creationId xmlns:a16="http://schemas.microsoft.com/office/drawing/2014/main" id="{C0BA13D3-5BA3-B540-120F-AC3FCC4AC069}"/>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349057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Regulation &amp; Funding</a:t>
            </a:r>
          </a:p>
        </p:txBody>
      </p:sp>
      <p:sp>
        <p:nvSpPr>
          <p:cNvPr id="10243" name="Content Placeholder 2"/>
          <p:cNvSpPr>
            <a:spLocks noGrp="1"/>
          </p:cNvSpPr>
          <p:nvPr>
            <p:ph idx="1"/>
          </p:nvPr>
        </p:nvSpPr>
        <p:spPr/>
        <p:txBody>
          <a:bodyPr/>
          <a:lstStyle/>
          <a:p>
            <a:pPr marL="347472" indent="-347472">
              <a:spcBef>
                <a:spcPts val="600"/>
              </a:spcBef>
              <a:buFont typeface="Wingdings" panose="05000000000000000000" pitchFamily="2" charset="2"/>
              <a:buChar char="Ø"/>
            </a:pPr>
            <a:r>
              <a:rPr lang="en-US" sz="2000" b="1" dirty="0">
                <a:solidFill>
                  <a:schemeClr val="tx1">
                    <a:lumMod val="50000"/>
                  </a:schemeClr>
                </a:solidFill>
                <a:cs typeface="Calibri" panose="020F0502020204030204" pitchFamily="34" charset="0"/>
              </a:rPr>
              <a:t>Annual regulatory dealings:</a:t>
            </a:r>
          </a:p>
          <a:p>
            <a:pPr marL="804672" lvl="1" indent="-347472">
              <a:spcBef>
                <a:spcPts val="600"/>
              </a:spcBef>
              <a:buFont typeface="Wingdings" panose="05000000000000000000" pitchFamily="2" charset="2"/>
              <a:buChar char="§"/>
            </a:pPr>
            <a:r>
              <a:rPr lang="en-US" sz="2000" b="1" dirty="0">
                <a:solidFill>
                  <a:schemeClr val="tx1">
                    <a:lumMod val="50000"/>
                  </a:schemeClr>
                </a:solidFill>
                <a:cs typeface="Calibri" panose="020F0502020204030204" pitchFamily="34" charset="0"/>
              </a:rPr>
              <a:t>EEPR (Energy Efficiency Plan and Report) </a:t>
            </a:r>
          </a:p>
          <a:p>
            <a:pPr marL="1261872" lvl="2" indent="-347472">
              <a:spcBef>
                <a:spcPts val="600"/>
              </a:spcBef>
              <a:buFont typeface="Arial" panose="020B0604020202020204" pitchFamily="34" charset="0"/>
              <a:buChar char="•"/>
            </a:pPr>
            <a:r>
              <a:rPr lang="en-US" sz="2000" b="1" dirty="0">
                <a:solidFill>
                  <a:schemeClr val="tx1">
                    <a:lumMod val="50000"/>
                  </a:schemeClr>
                </a:solidFill>
                <a:cs typeface="Calibri" panose="020F0502020204030204" pitchFamily="34" charset="0"/>
              </a:rPr>
              <a:t>Filed by May 31</a:t>
            </a:r>
            <a:r>
              <a:rPr lang="en-US" sz="2000" b="1" baseline="30000" dirty="0">
                <a:solidFill>
                  <a:schemeClr val="tx1">
                    <a:lumMod val="50000"/>
                  </a:schemeClr>
                </a:solidFill>
                <a:cs typeface="Calibri" panose="020F0502020204030204" pitchFamily="34" charset="0"/>
              </a:rPr>
              <a:t>st</a:t>
            </a:r>
            <a:r>
              <a:rPr lang="en-US" sz="2000" b="1" dirty="0">
                <a:solidFill>
                  <a:schemeClr val="tx1">
                    <a:lumMod val="50000"/>
                  </a:schemeClr>
                </a:solidFill>
                <a:cs typeface="Calibri" panose="020F0502020204030204" pitchFamily="34" charset="0"/>
              </a:rPr>
              <a:t> </a:t>
            </a:r>
          </a:p>
          <a:p>
            <a:pPr marL="1261872" lvl="2" indent="-347472">
              <a:spcBef>
                <a:spcPts val="600"/>
              </a:spcBef>
              <a:buFont typeface="Arial" panose="020B0604020202020204" pitchFamily="34" charset="0"/>
              <a:buChar char="•"/>
            </a:pPr>
            <a:r>
              <a:rPr lang="en-US" sz="2000" b="1" dirty="0">
                <a:solidFill>
                  <a:schemeClr val="tx1">
                    <a:lumMod val="50000"/>
                  </a:schemeClr>
                </a:solidFill>
                <a:cs typeface="Calibri" panose="020F0502020204030204" pitchFamily="34" charset="0"/>
              </a:rPr>
              <a:t>Reports on previous year, current year, and projected year</a:t>
            </a:r>
            <a:endParaRPr lang="en-US" sz="2000" b="1" dirty="0">
              <a:latin typeface="Calibri" panose="020F0502020204030204" pitchFamily="34" charset="0"/>
              <a:cs typeface="Calibri" panose="020F0502020204030204" pitchFamily="34" charset="0"/>
            </a:endParaRPr>
          </a:p>
          <a:p>
            <a:pPr marL="804672" lvl="1" indent="-347472">
              <a:buFont typeface="Wingdings" panose="05000000000000000000" pitchFamily="2" charset="2"/>
              <a:buChar char="§"/>
            </a:pPr>
            <a:r>
              <a:rPr lang="en-US" sz="2000" b="1" dirty="0">
                <a:solidFill>
                  <a:schemeClr val="tx1">
                    <a:lumMod val="50000"/>
                  </a:schemeClr>
                </a:solidFill>
                <a:cs typeface="Calibri" panose="020F0502020204030204" pitchFamily="34" charset="0"/>
              </a:rPr>
              <a:t>EECRF (Energy Efficiency Cost Recovery Factor)</a:t>
            </a:r>
          </a:p>
          <a:p>
            <a:pPr marL="1261872" lvl="2" indent="-347472">
              <a:buFont typeface="Arial" panose="020B0604020202020204" pitchFamily="34" charset="0"/>
              <a:buChar char="•"/>
            </a:pPr>
            <a:r>
              <a:rPr lang="en-US" sz="2000" b="1" dirty="0">
                <a:solidFill>
                  <a:schemeClr val="tx1">
                    <a:lumMod val="50000"/>
                  </a:schemeClr>
                </a:solidFill>
                <a:cs typeface="Calibri" panose="020F0502020204030204" pitchFamily="34" charset="0"/>
              </a:rPr>
              <a:t>Filed by June 1</a:t>
            </a:r>
            <a:r>
              <a:rPr lang="en-US" sz="2000" b="1" baseline="30000" dirty="0">
                <a:solidFill>
                  <a:schemeClr val="tx1">
                    <a:lumMod val="50000"/>
                  </a:schemeClr>
                </a:solidFill>
                <a:cs typeface="Calibri" panose="020F0502020204030204" pitchFamily="34" charset="0"/>
              </a:rPr>
              <a:t>st</a:t>
            </a:r>
            <a:endParaRPr lang="en-US" sz="2000" b="1" dirty="0">
              <a:solidFill>
                <a:schemeClr val="tx1">
                  <a:lumMod val="50000"/>
                </a:schemeClr>
              </a:solidFill>
              <a:cs typeface="Calibri" panose="020F0502020204030204" pitchFamily="34" charset="0"/>
            </a:endParaRPr>
          </a:p>
          <a:p>
            <a:pPr marL="1261872" lvl="2" indent="-347472">
              <a:buFont typeface="Arial" panose="020B0604020202020204" pitchFamily="34" charset="0"/>
              <a:buChar char="•"/>
            </a:pPr>
            <a:r>
              <a:rPr lang="en-US" sz="2000" b="1" dirty="0">
                <a:solidFill>
                  <a:schemeClr val="tx1">
                    <a:lumMod val="50000"/>
                  </a:schemeClr>
                </a:solidFill>
                <a:cs typeface="Calibri" panose="020F0502020204030204" pitchFamily="34" charset="0"/>
              </a:rPr>
              <a:t>A rate rider collected to fund the programs</a:t>
            </a:r>
          </a:p>
          <a:p>
            <a:pPr marL="804672" lvl="1" indent="-347472">
              <a:buFont typeface="Wingdings" panose="05000000000000000000" pitchFamily="2" charset="2"/>
              <a:buChar char="§"/>
            </a:pPr>
            <a:r>
              <a:rPr lang="en-US" sz="2000" b="1" dirty="0">
                <a:solidFill>
                  <a:schemeClr val="tx1">
                    <a:lumMod val="50000"/>
                  </a:schemeClr>
                </a:solidFill>
                <a:cs typeface="Calibri" panose="020F0502020204030204" pitchFamily="34" charset="0"/>
              </a:rPr>
              <a:t>EEIP (Energy Efficiency Implementation Project) </a:t>
            </a:r>
          </a:p>
          <a:p>
            <a:pPr marL="1261872" lvl="2" indent="-347472">
              <a:buFont typeface="Arial" panose="020B0604020202020204" pitchFamily="34" charset="0"/>
              <a:buChar char="•"/>
            </a:pPr>
            <a:r>
              <a:rPr lang="en-US" sz="2000" b="1" dirty="0">
                <a:solidFill>
                  <a:schemeClr val="tx1">
                    <a:lumMod val="50000"/>
                  </a:schemeClr>
                </a:solidFill>
                <a:cs typeface="Calibri" panose="020F0502020204030204" pitchFamily="34" charset="0"/>
              </a:rPr>
              <a:t>Bi-annual public meetings at the PUCT where stakeholders are invited to participate</a:t>
            </a:r>
            <a:endParaRPr lang="en-US" sz="1200" b="1" dirty="0">
              <a:solidFill>
                <a:schemeClr val="tx1">
                  <a:lumMod val="50000"/>
                </a:schemeClr>
              </a:solidFill>
              <a:latin typeface="Arial" pitchFamily="34" charset="0"/>
              <a:cs typeface="Arial" pitchFamily="34" charset="0"/>
            </a:endParaRPr>
          </a:p>
          <a:p>
            <a:pPr marL="461772" indent="-347472">
              <a:buFont typeface="Wingdings" panose="05000000000000000000" pitchFamily="2" charset="2"/>
              <a:buChar char="Ø"/>
            </a:pPr>
            <a:r>
              <a:rPr lang="en-US" sz="2000" b="1" dirty="0">
                <a:solidFill>
                  <a:schemeClr val="tx1">
                    <a:lumMod val="50000"/>
                  </a:schemeClr>
                </a:solidFill>
                <a:cs typeface="Calibri" panose="020F0502020204030204" pitchFamily="34" charset="0"/>
              </a:rPr>
              <a:t>Annual Evaluation, Measurement and Verification process contracted by the PUCT to make sure all savings claimed are accurate.</a:t>
            </a:r>
          </a:p>
          <a:p>
            <a:pPr marL="914400" lvl="2" indent="0">
              <a:buNone/>
            </a:pPr>
            <a:endParaRPr lang="en-US" sz="2000" b="1" dirty="0">
              <a:solidFill>
                <a:schemeClr val="tx1">
                  <a:lumMod val="50000"/>
                </a:schemeClr>
              </a:solidFill>
              <a:cs typeface="Calibri" panose="020F0502020204030204" pitchFamily="34" charset="0"/>
            </a:endParaRPr>
          </a:p>
        </p:txBody>
      </p:sp>
      <p:sp>
        <p:nvSpPr>
          <p:cNvPr id="3" name="Footer Placeholder 2">
            <a:extLst>
              <a:ext uri="{FF2B5EF4-FFF2-40B4-BE49-F238E27FC236}">
                <a16:creationId xmlns:a16="http://schemas.microsoft.com/office/drawing/2014/main" id="{062C0541-F4B4-49E8-A244-3F91558845DE}"/>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396234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Achievements</a:t>
            </a:r>
          </a:p>
        </p:txBody>
      </p:sp>
      <p:sp>
        <p:nvSpPr>
          <p:cNvPr id="10243" name="Content Placeholder 2"/>
          <p:cNvSpPr>
            <a:spLocks noGrp="1"/>
          </p:cNvSpPr>
          <p:nvPr>
            <p:ph idx="1"/>
          </p:nvPr>
        </p:nvSpPr>
        <p:spPr/>
        <p:txBody>
          <a:bodyPr/>
          <a:lstStyle/>
          <a:p>
            <a:r>
              <a:rPr lang="en-US" sz="2400" b="1" dirty="0">
                <a:cs typeface="Calibri" panose="020F0502020204030204" pitchFamily="34" charset="0"/>
              </a:rPr>
              <a:t>Invested over $56 Million in incentives since 2002.</a:t>
            </a:r>
          </a:p>
          <a:p>
            <a:r>
              <a:rPr lang="en-US" sz="2400" b="1" dirty="0">
                <a:cs typeface="Calibri" panose="020F0502020204030204" pitchFamily="34" charset="0"/>
              </a:rPr>
              <a:t>Reduced over 151 MW of peak demand and saved 264,692 MWh –which translates to 23,628 homes’ electricity use for one year or 22.8 billion smartphone charges or 65,000 tons of waste recycled instead of landfilled!</a:t>
            </a:r>
          </a:p>
          <a:p>
            <a:pPr marL="2286000" lvl="5" indent="0">
              <a:buNone/>
            </a:pPr>
            <a:endParaRPr lang="en-US" sz="1200" dirty="0">
              <a:latin typeface="Arial" pitchFamily="34" charset="0"/>
              <a:cs typeface="Arial" pitchFamily="34" charset="0"/>
            </a:endParaRPr>
          </a:p>
        </p:txBody>
      </p:sp>
      <p:pic>
        <p:nvPicPr>
          <p:cNvPr id="2" name="Graphic 1" descr="House">
            <a:extLst>
              <a:ext uri="{FF2B5EF4-FFF2-40B4-BE49-F238E27FC236}">
                <a16:creationId xmlns:a16="http://schemas.microsoft.com/office/drawing/2014/main" id="{ECCCD1B6-D902-C40B-21BD-29048B4F11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4264497"/>
            <a:ext cx="1799548" cy="1799548"/>
          </a:xfrm>
          <a:prstGeom prst="rect">
            <a:avLst/>
          </a:prstGeom>
        </p:spPr>
      </p:pic>
      <p:pic>
        <p:nvPicPr>
          <p:cNvPr id="3" name="Graphic 2" descr="Tree With Roots with solid fill">
            <a:extLst>
              <a:ext uri="{FF2B5EF4-FFF2-40B4-BE49-F238E27FC236}">
                <a16:creationId xmlns:a16="http://schemas.microsoft.com/office/drawing/2014/main" id="{17C26843-B4E8-B78B-AFD1-C9374DE60C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8752" y="4264497"/>
            <a:ext cx="1799548" cy="1799548"/>
          </a:xfrm>
          <a:prstGeom prst="rect">
            <a:avLst/>
          </a:prstGeom>
        </p:spPr>
      </p:pic>
      <p:pic>
        <p:nvPicPr>
          <p:cNvPr id="5" name="Graphic 4" descr="Smart Phone with solid fill">
            <a:extLst>
              <a:ext uri="{FF2B5EF4-FFF2-40B4-BE49-F238E27FC236}">
                <a16:creationId xmlns:a16="http://schemas.microsoft.com/office/drawing/2014/main" id="{1DD668DE-6E5C-61BB-B2DB-4457654B1C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0" y="4357041"/>
            <a:ext cx="1614459" cy="1614459"/>
          </a:xfrm>
          <a:prstGeom prst="rect">
            <a:avLst/>
          </a:prstGeom>
        </p:spPr>
      </p:pic>
      <p:sp>
        <p:nvSpPr>
          <p:cNvPr id="6" name="Footer Placeholder 5">
            <a:extLst>
              <a:ext uri="{FF2B5EF4-FFF2-40B4-BE49-F238E27FC236}">
                <a16:creationId xmlns:a16="http://schemas.microsoft.com/office/drawing/2014/main" id="{3B5941A0-4A31-3199-C073-8FC68F4A0672}"/>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127491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z="3200" dirty="0">
              <a:latin typeface="Arial" pitchFamily="34" charset="0"/>
              <a:cs typeface="Arial" pitchFamily="34" charset="0"/>
            </a:endParaRPr>
          </a:p>
        </p:txBody>
      </p:sp>
      <p:sp>
        <p:nvSpPr>
          <p:cNvPr id="10243" name="Content Placeholder 2"/>
          <p:cNvSpPr>
            <a:spLocks noGrp="1"/>
          </p:cNvSpPr>
          <p:nvPr>
            <p:ph idx="1"/>
          </p:nvPr>
        </p:nvSpPr>
        <p:spPr/>
        <p:txBody>
          <a:bodyPr/>
          <a:lstStyle/>
          <a:p>
            <a:pPr marL="0" lvl="5" indent="0" algn="ctr">
              <a:buNone/>
            </a:pPr>
            <a:r>
              <a:rPr lang="en-US" sz="3600" dirty="0">
                <a:latin typeface="Arial" pitchFamily="34" charset="0"/>
                <a:cs typeface="Arial" pitchFamily="34" charset="0"/>
              </a:rPr>
              <a:t>What is in the portfolio?</a:t>
            </a:r>
          </a:p>
        </p:txBody>
      </p:sp>
      <p:pic>
        <p:nvPicPr>
          <p:cNvPr id="2" name="Graphic 1" descr="Packing Box Open with solid fill">
            <a:extLst>
              <a:ext uri="{FF2B5EF4-FFF2-40B4-BE49-F238E27FC236}">
                <a16:creationId xmlns:a16="http://schemas.microsoft.com/office/drawing/2014/main" id="{2246F434-5165-B004-72E6-5580CF8C31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0" y="3657600"/>
            <a:ext cx="1744639" cy="1744639"/>
          </a:xfrm>
          <a:prstGeom prst="rect">
            <a:avLst/>
          </a:prstGeom>
          <a:effectLst>
            <a:innerShdw blurRad="63500" dist="50800" dir="5400000">
              <a:prstClr val="black">
                <a:alpha val="50000"/>
              </a:prstClr>
            </a:innerShdw>
          </a:effectLst>
        </p:spPr>
      </p:pic>
      <p:pic>
        <p:nvPicPr>
          <p:cNvPr id="3" name="Graphic 2" descr="Question Mark with solid fill">
            <a:extLst>
              <a:ext uri="{FF2B5EF4-FFF2-40B4-BE49-F238E27FC236}">
                <a16:creationId xmlns:a16="http://schemas.microsoft.com/office/drawing/2014/main" id="{6EC5B647-EFF2-BD50-E002-75734AACF0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4119" y="2971800"/>
            <a:ext cx="914400" cy="914400"/>
          </a:xfrm>
          <a:prstGeom prst="rect">
            <a:avLst/>
          </a:prstGeom>
          <a:effectLst/>
        </p:spPr>
      </p:pic>
      <p:sp>
        <p:nvSpPr>
          <p:cNvPr id="4" name="Footer Placeholder 3">
            <a:extLst>
              <a:ext uri="{FF2B5EF4-FFF2-40B4-BE49-F238E27FC236}">
                <a16:creationId xmlns:a16="http://schemas.microsoft.com/office/drawing/2014/main" id="{F3539FFB-A6CC-32A7-8D55-E844AAEC5A82}"/>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418929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2024 Portfolio</a:t>
            </a:r>
          </a:p>
        </p:txBody>
      </p:sp>
      <p:pic>
        <p:nvPicPr>
          <p:cNvPr id="3" name="Content Placeholder 2">
            <a:extLst>
              <a:ext uri="{FF2B5EF4-FFF2-40B4-BE49-F238E27FC236}">
                <a16:creationId xmlns:a16="http://schemas.microsoft.com/office/drawing/2014/main" id="{B96DE986-0A41-188D-9620-037EC9E08749}"/>
              </a:ext>
            </a:extLst>
          </p:cNvPr>
          <p:cNvPicPr>
            <a:picLocks noGrp="1" noChangeAspect="1"/>
          </p:cNvPicPr>
          <p:nvPr>
            <p:ph idx="1"/>
          </p:nvPr>
        </p:nvPicPr>
        <p:blipFill>
          <a:blip r:embed="rId3"/>
          <a:stretch>
            <a:fillRect/>
          </a:stretch>
        </p:blipFill>
        <p:spPr>
          <a:xfrm>
            <a:off x="960147" y="1600200"/>
            <a:ext cx="7223706" cy="4495800"/>
          </a:xfrm>
        </p:spPr>
      </p:pic>
      <p:sp>
        <p:nvSpPr>
          <p:cNvPr id="4" name="Footer Placeholder 3">
            <a:extLst>
              <a:ext uri="{FF2B5EF4-FFF2-40B4-BE49-F238E27FC236}">
                <a16:creationId xmlns:a16="http://schemas.microsoft.com/office/drawing/2014/main" id="{7260760C-EBE7-FA18-8751-B4B567953077}"/>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284208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Commercial Programs</a:t>
            </a:r>
          </a:p>
        </p:txBody>
      </p:sp>
      <p:sp>
        <p:nvSpPr>
          <p:cNvPr id="1024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altLang="en-US" sz="1800" b="1" i="0" u="none" strike="noStrike" kern="1200" cap="none" spc="0" normalizeH="0" baseline="0" noProof="0" dirty="0">
                <a:ln>
                  <a:noFill/>
                </a:ln>
                <a:solidFill>
                  <a:sysClr val="windowText" lastClr="000000"/>
                </a:solidFill>
                <a:effectLst/>
                <a:uLnTx/>
                <a:uFillTx/>
                <a:latin typeface="Calibri"/>
                <a:ea typeface="+mn-ea"/>
                <a:cs typeface="+mn-cs"/>
              </a:rPr>
              <a:t>Small Businesses</a:t>
            </a:r>
          </a:p>
          <a:p>
            <a:pPr lvl="1" indent="-342900">
              <a:spcBef>
                <a:spcPts val="0"/>
              </a:spcBef>
              <a:buFont typeface="Arial" panose="020B0604020202020204" pitchFamily="34" charset="0"/>
              <a:buChar char="•"/>
              <a:defRPr/>
            </a:pPr>
            <a:r>
              <a:rPr lang="en-US" altLang="en-US" sz="1600" b="1" dirty="0">
                <a:solidFill>
                  <a:sysClr val="windowText" lastClr="000000"/>
                </a:solidFill>
                <a:latin typeface="Calibri"/>
              </a:rPr>
              <a:t>Available to small commercial customers (</a:t>
            </a:r>
            <a:r>
              <a:rPr lang="en-US" sz="1600" b="1" dirty="0">
                <a:solidFill>
                  <a:sysClr val="windowText" lastClr="000000"/>
                </a:solidFill>
                <a:latin typeface="Calibri"/>
              </a:rPr>
              <a:t>≤200 kW one facility or a total demand ≤250 kW)</a:t>
            </a:r>
            <a:r>
              <a:rPr lang="en-US" altLang="en-US" sz="1600" b="1" dirty="0">
                <a:solidFill>
                  <a:sysClr val="windowText" lastClr="000000"/>
                </a:solidFill>
                <a:latin typeface="Calibri"/>
              </a:rPr>
              <a:t>.</a:t>
            </a:r>
          </a:p>
          <a:p>
            <a:pPr lvl="1" indent="-342900">
              <a:spcBef>
                <a:spcPts val="0"/>
              </a:spcBef>
              <a:buFont typeface="Arial" panose="020B0604020202020204" pitchFamily="34" charset="0"/>
              <a:buChar char="•"/>
              <a:defRPr/>
            </a:pPr>
            <a:r>
              <a:rPr lang="en-US" altLang="en-US" sz="1600" b="1" dirty="0">
                <a:solidFill>
                  <a:sysClr val="windowText" lastClr="000000"/>
                </a:solidFill>
                <a:latin typeface="Calibri"/>
              </a:rPr>
              <a:t>Installs energy efficient lighting, refrigeration, direct install, HVAC and more.</a:t>
            </a:r>
          </a:p>
          <a:p>
            <a:pPr lvl="1" indent="-342900">
              <a:spcBef>
                <a:spcPts val="0"/>
              </a:spcBef>
              <a:buFont typeface="Arial" panose="020B0604020202020204" pitchFamily="34" charset="0"/>
              <a:buChar char="•"/>
              <a:defRPr/>
            </a:pPr>
            <a:r>
              <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rPr>
              <a:t>Contractor-driven (incentives paid to contractor).</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altLang="en-US" sz="1800" b="1" dirty="0">
                <a:solidFill>
                  <a:sysClr val="windowText" lastClr="000000"/>
                </a:solidFill>
                <a:latin typeface="Calibri"/>
              </a:rPr>
              <a:t>Large Commercial</a:t>
            </a:r>
          </a:p>
          <a:p>
            <a:pPr lvl="1" indent="-342900">
              <a:spcBef>
                <a:spcPts val="0"/>
              </a:spcBef>
              <a:buFont typeface="Arial" panose="020B0604020202020204" pitchFamily="34" charset="0"/>
              <a:buChar char="•"/>
              <a:defRPr/>
            </a:pPr>
            <a:r>
              <a:rPr lang="en-US" altLang="en-US" sz="1600" b="1" dirty="0">
                <a:solidFill>
                  <a:sysClr val="windowText" lastClr="000000"/>
                </a:solidFill>
                <a:latin typeface="Calibri"/>
              </a:rPr>
              <a:t>Available for large commercial customers.</a:t>
            </a:r>
          </a:p>
          <a:p>
            <a:pPr lvl="1" indent="-342900">
              <a:spcBef>
                <a:spcPts val="0"/>
              </a:spcBef>
              <a:buFont typeface="Arial" panose="020B0604020202020204" pitchFamily="34" charset="0"/>
              <a:buChar char="•"/>
              <a:defRPr/>
            </a:pPr>
            <a:r>
              <a:rPr lang="en-US" altLang="en-US" sz="1600" b="1" dirty="0">
                <a:solidFill>
                  <a:sysClr val="windowText" lastClr="000000"/>
                </a:solidFill>
                <a:latin typeface="Calibri"/>
              </a:rPr>
              <a:t>Identifies energy efficiency opportunities.</a:t>
            </a:r>
          </a:p>
          <a:p>
            <a:pPr lvl="1" indent="-342900">
              <a:spcBef>
                <a:spcPts val="0"/>
              </a:spcBef>
              <a:buFont typeface="Arial" panose="020B0604020202020204" pitchFamily="34" charset="0"/>
              <a:buChar char="•"/>
              <a:defRPr/>
            </a:pPr>
            <a:r>
              <a:rPr lang="en-US" altLang="en-US" sz="1600" b="1" dirty="0">
                <a:solidFill>
                  <a:sysClr val="windowText" lastClr="000000"/>
                </a:solidFill>
                <a:latin typeface="Calibri"/>
              </a:rPr>
              <a:t>Incentives paid to contractor or customer.</a:t>
            </a:r>
            <a:endParaRPr lang="en-US" altLang="en-US" sz="1200" b="1" dirty="0">
              <a:solidFill>
                <a:sysClr val="windowText" lastClr="000000"/>
              </a:solidFill>
              <a:latin typeface="Calibri"/>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altLang="en-US" sz="1800" b="1" i="0" u="none" strike="noStrike" kern="1200" cap="none" spc="0" normalizeH="0" baseline="0" noProof="0" dirty="0">
                <a:ln>
                  <a:noFill/>
                </a:ln>
                <a:solidFill>
                  <a:sysClr val="windowText" lastClr="000000"/>
                </a:solidFill>
                <a:effectLst/>
                <a:uLnTx/>
                <a:uFillTx/>
                <a:latin typeface="Calibri"/>
                <a:ea typeface="+mn-ea"/>
                <a:cs typeface="+mn-cs"/>
              </a:rPr>
              <a:t>Schools and Cities</a:t>
            </a:r>
          </a:p>
          <a:p>
            <a:pPr lvl="1" indent="-342900">
              <a:spcBef>
                <a:spcPts val="0"/>
              </a:spcBef>
              <a:buFont typeface="Arial" panose="020B0604020202020204" pitchFamily="34" charset="0"/>
              <a:buChar char="•"/>
              <a:defRPr/>
            </a:pPr>
            <a:r>
              <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rPr>
              <a:t>Same as Large Commercial</a:t>
            </a:r>
            <a:r>
              <a:rPr lang="en-US" altLang="en-US" sz="1600" b="1" dirty="0">
                <a:solidFill>
                  <a:sysClr val="windowText" lastClr="000000"/>
                </a:solidFill>
                <a:latin typeface="Calibri"/>
              </a:rPr>
              <a:t>, but targets school districts and cities.</a:t>
            </a:r>
            <a:endPar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altLang="en-US" sz="1800" b="1" dirty="0">
                <a:solidFill>
                  <a:sysClr val="windowText" lastClr="000000"/>
                </a:solidFill>
                <a:latin typeface="Calibri"/>
              </a:rPr>
              <a:t>Load Management</a:t>
            </a:r>
          </a:p>
          <a:p>
            <a:pPr lvl="1" indent="-342900">
              <a:spcBef>
                <a:spcPts val="0"/>
              </a:spcBef>
              <a:buFont typeface="Arial" panose="020B0604020202020204" pitchFamily="34" charset="0"/>
              <a:buChar char="•"/>
              <a:defRPr/>
            </a:pPr>
            <a:r>
              <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rPr>
              <a:t>Winter (December 1</a:t>
            </a:r>
            <a:r>
              <a:rPr kumimoji="0" lang="en-US" altLang="en-US" sz="1600" b="1" i="0" u="none" strike="noStrike" kern="1200" cap="none" spc="0" normalizeH="0" baseline="30000" noProof="0" dirty="0">
                <a:ln>
                  <a:noFill/>
                </a:ln>
                <a:solidFill>
                  <a:sysClr val="windowText" lastClr="000000"/>
                </a:solidFill>
                <a:effectLst/>
                <a:uLnTx/>
                <a:uFillTx/>
                <a:latin typeface="Calibri"/>
                <a:ea typeface="+mn-ea"/>
                <a:cs typeface="+mn-cs"/>
              </a:rPr>
              <a:t>st</a:t>
            </a:r>
            <a:r>
              <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rPr>
              <a:t> to February 28</a:t>
            </a:r>
            <a:r>
              <a:rPr kumimoji="0" lang="en-US" altLang="en-US" sz="1600" b="1" i="0" u="none" strike="noStrike" kern="1200" cap="none" spc="0" normalizeH="0" baseline="30000" noProof="0" dirty="0">
                <a:ln>
                  <a:noFill/>
                </a:ln>
                <a:solidFill>
                  <a:sysClr val="windowText" lastClr="000000"/>
                </a:solidFill>
                <a:effectLst/>
                <a:uLnTx/>
                <a:uFillTx/>
                <a:latin typeface="Calibri"/>
                <a:ea typeface="+mn-ea"/>
                <a:cs typeface="+mn-cs"/>
              </a:rPr>
              <a:t>th</a:t>
            </a:r>
            <a:r>
              <a:rPr kumimoji="0" lang="en-US" altLang="en-US" sz="1600" b="1" i="0" u="none" strike="noStrike" kern="1200" cap="none" spc="0" normalizeH="0" baseline="0" noProof="0" dirty="0">
                <a:ln>
                  <a:noFill/>
                </a:ln>
                <a:solidFill>
                  <a:sysClr val="windowText" lastClr="000000"/>
                </a:solidFill>
                <a:effectLst/>
                <a:uLnTx/>
                <a:uFillTx/>
                <a:latin typeface="Calibri"/>
                <a:ea typeface="+mn-ea"/>
                <a:cs typeface="+mn-cs"/>
              </a:rPr>
              <a:t>)</a:t>
            </a:r>
          </a:p>
          <a:p>
            <a:pPr lvl="1" indent="-342900">
              <a:spcBef>
                <a:spcPts val="0"/>
              </a:spcBef>
              <a:buFont typeface="Arial" panose="020B0604020202020204" pitchFamily="34" charset="0"/>
              <a:buChar char="•"/>
              <a:defRPr/>
            </a:pPr>
            <a:r>
              <a:rPr lang="en-US" altLang="en-US" sz="1600" b="1" dirty="0">
                <a:solidFill>
                  <a:sysClr val="windowText" lastClr="000000"/>
                </a:solidFill>
                <a:latin typeface="Calibri"/>
              </a:rPr>
              <a:t>Summer (June 1</a:t>
            </a:r>
            <a:r>
              <a:rPr lang="en-US" altLang="en-US" sz="1600" b="1" baseline="30000" dirty="0">
                <a:solidFill>
                  <a:sysClr val="windowText" lastClr="000000"/>
                </a:solidFill>
                <a:latin typeface="Calibri"/>
              </a:rPr>
              <a:t>st</a:t>
            </a:r>
            <a:r>
              <a:rPr lang="en-US" altLang="en-US" sz="1600" b="1" dirty="0">
                <a:solidFill>
                  <a:sysClr val="windowText" lastClr="000000"/>
                </a:solidFill>
                <a:latin typeface="Calibri"/>
              </a:rPr>
              <a:t> to September 30</a:t>
            </a:r>
            <a:r>
              <a:rPr lang="en-US" altLang="en-US" sz="1600" b="1" baseline="30000" dirty="0">
                <a:solidFill>
                  <a:sysClr val="windowText" lastClr="000000"/>
                </a:solidFill>
                <a:latin typeface="Calibri"/>
              </a:rPr>
              <a:t>th</a:t>
            </a:r>
            <a:r>
              <a:rPr lang="en-US" altLang="en-US" sz="1600" b="1" dirty="0">
                <a:solidFill>
                  <a:sysClr val="windowText" lastClr="000000"/>
                </a:solidFill>
                <a:latin typeface="Calibri"/>
              </a:rPr>
              <a:t>)</a:t>
            </a:r>
            <a:endParaRPr lang="en-US" sz="1100" dirty="0">
              <a:latin typeface="Arial" pitchFamily="34" charset="0"/>
              <a:cs typeface="Arial" pitchFamily="34" charset="0"/>
            </a:endParaRPr>
          </a:p>
        </p:txBody>
      </p:sp>
      <p:sp>
        <p:nvSpPr>
          <p:cNvPr id="2" name="Footer Placeholder 1">
            <a:extLst>
              <a:ext uri="{FF2B5EF4-FFF2-40B4-BE49-F238E27FC236}">
                <a16:creationId xmlns:a16="http://schemas.microsoft.com/office/drawing/2014/main" id="{48390B0A-DE12-8A1C-F496-D458BDF6B3BD}"/>
              </a:ext>
            </a:extLst>
          </p:cNvPr>
          <p:cNvSpPr>
            <a:spLocks noGrp="1"/>
          </p:cNvSpPr>
          <p:nvPr>
            <p:ph type="ftr" sz="quarter" idx="11"/>
          </p:nvPr>
        </p:nvSpPr>
        <p:spPr/>
        <p:txBody>
          <a:bodyPr/>
          <a:lstStyle/>
          <a:p>
            <a:pPr>
              <a:defRPr/>
            </a:pPr>
            <a:r>
              <a:rPr lang="en-US" i="1" dirty="0">
                <a:latin typeface="Calibri" panose="020F0502020204030204" pitchFamily="34" charset="0"/>
                <a:cs typeface="Calibri" panose="020F0502020204030204" pitchFamily="34" charset="0"/>
              </a:rPr>
              <a:t>www.TNMPEfficiency.com</a:t>
            </a:r>
          </a:p>
        </p:txBody>
      </p:sp>
    </p:spTree>
    <p:extLst>
      <p:ext uri="{BB962C8B-B14F-4D97-AF65-F5344CB8AC3E}">
        <p14:creationId xmlns:p14="http://schemas.microsoft.com/office/powerpoint/2010/main" val="173902223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NM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19248350CCC4A8A1BCEBDEC406EE8" ma:contentTypeVersion="4" ma:contentTypeDescription="Create a new document." ma:contentTypeScope="" ma:versionID="c2f268c2c0fe60525f7c3b460bde8819">
  <xsd:schema xmlns:xsd="http://www.w3.org/2001/XMLSchema" xmlns:xs="http://www.w3.org/2001/XMLSchema" xmlns:p="http://schemas.microsoft.com/office/2006/metadata/properties" xmlns:ns2="a7a6ecf3-f697-483b-88a3-7f6e24b1fd03" targetNamespace="http://schemas.microsoft.com/office/2006/metadata/properties" ma:root="true" ma:fieldsID="2284843fbbee1bdb38683b9fcf82606e" ns2:_="">
    <xsd:import namespace="a7a6ecf3-f697-483b-88a3-7f6e24b1fd03"/>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6ecf3-f697-483b-88a3-7f6e24b1fd03" elementFormDefault="qualified">
    <xsd:import namespace="http://schemas.microsoft.com/office/2006/documentManagement/types"/>
    <xsd:import namespace="http://schemas.microsoft.com/office/infopath/2007/PartnerControls"/>
    <xsd:element name="Category" ma:index="4" nillable="true" ma:displayName="Category" ma:internalName="Category" ma:readOnly="false" ma:requiredMultiChoice="true">
      <xsd:complexType>
        <xsd:complexContent>
          <xsd:extension base="dms:MultiChoice">
            <xsd:sequence>
              <xsd:element name="Value" maxOccurs="unbounded" minOccurs="0" nillable="true">
                <xsd:simpleType>
                  <xsd:restriction base="dms:Choice">
                    <xsd:enumeration value="Advertising - Marketing"/>
                    <xsd:enumeration value="AMS"/>
                    <xsd:enumeration value="Billing"/>
                    <xsd:enumeration value="Business Plans"/>
                    <xsd:enumeration value="Communications Plans"/>
                    <xsd:enumeration value="Community"/>
                    <xsd:enumeration value="Customers"/>
                    <xsd:enumeration value="Distribution List"/>
                    <xsd:enumeration value="Employee Engagement"/>
                    <xsd:enumeration value="Employee Recognition"/>
                    <xsd:enumeration value="Energy Efficiency"/>
                    <xsd:enumeration value="Engineering T&amp;D"/>
                    <xsd:enumeration value="Executives"/>
                    <xsd:enumeration value="Grants"/>
                    <xsd:enumeration value="History"/>
                    <xsd:enumeration value="IVR – Phones"/>
                    <xsd:enumeration value="Labor"/>
                    <xsd:enumeration value="Legislature"/>
                    <xsd:enumeration value="Memos"/>
                    <xsd:enumeration value="OMS"/>
                    <xsd:enumeration value="Outage Events &amp; Prep"/>
                    <xsd:enumeration value="Press"/>
                    <xsd:enumeration value="Regulatory"/>
                    <xsd:enumeration value="REPs"/>
                    <xsd:enumeration value="Social Media"/>
                    <xsd:enumeration value="Talking Points"/>
                    <xsd:enumeration value="TNMPeople"/>
                    <xsd:enumeration value="TNMP Reconnect"/>
                    <xsd:enumeration value="Web site"/>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a7a6ecf3-f697-483b-88a3-7f6e24b1fd03">
      <Value>Advertising - Marketing</Value>
    </Category>
  </documentManagement>
</p:properties>
</file>

<file path=customXml/itemProps1.xml><?xml version="1.0" encoding="utf-8"?>
<ds:datastoreItem xmlns:ds="http://schemas.openxmlformats.org/officeDocument/2006/customXml" ds:itemID="{DBBB9EBF-E494-4B8E-BFD8-D8863556D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6ecf3-f697-483b-88a3-7f6e24b1fd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33136-78DC-46FA-AD59-7AD94E7BB4F4}">
  <ds:schemaRefs>
    <ds:schemaRef ds:uri="http://schemas.microsoft.com/sharepoint/v3/contenttype/forms"/>
  </ds:schemaRefs>
</ds:datastoreItem>
</file>

<file path=customXml/itemProps3.xml><?xml version="1.0" encoding="utf-8"?>
<ds:datastoreItem xmlns:ds="http://schemas.openxmlformats.org/officeDocument/2006/customXml" ds:itemID="{E6BE36C6-1FE4-4BF2-A17A-C5434EF2A665}">
  <ds:schemaRefs>
    <ds:schemaRef ds:uri="http://schemas.microsoft.com/office/2006/metadata/properties"/>
    <ds:schemaRef ds:uri="http://schemas.microsoft.com/office/infopath/2007/PartnerControls"/>
    <ds:schemaRef ds:uri="a7a6ecf3-f697-483b-88a3-7f6e24b1fd03"/>
  </ds:schemaRefs>
</ds:datastoreItem>
</file>

<file path=docProps/app.xml><?xml version="1.0" encoding="utf-8"?>
<Properties xmlns="http://schemas.openxmlformats.org/officeDocument/2006/extended-properties" xmlns:vt="http://schemas.openxmlformats.org/officeDocument/2006/docPropsVTypes">
  <TotalTime>2649</TotalTime>
  <Words>1936</Words>
  <Application>Microsoft Office PowerPoint</Application>
  <PresentationFormat>On-screen Show (4:3)</PresentationFormat>
  <Paragraphs>192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Roboto</vt:lpstr>
      <vt:lpstr>Times New Roman</vt:lpstr>
      <vt:lpstr>Wingdings</vt:lpstr>
      <vt:lpstr>Default Design</vt:lpstr>
      <vt:lpstr>TNMP REP Meeting</vt:lpstr>
      <vt:lpstr>Agenda</vt:lpstr>
      <vt:lpstr>PowerPoint Presentation</vt:lpstr>
      <vt:lpstr>History</vt:lpstr>
      <vt:lpstr>Regulation &amp; Funding</vt:lpstr>
      <vt:lpstr>Achievements</vt:lpstr>
      <vt:lpstr>PowerPoint Presentation</vt:lpstr>
      <vt:lpstr>2024 Portfolio</vt:lpstr>
      <vt:lpstr>Commercial Programs</vt:lpstr>
      <vt:lpstr>Residential Programs</vt:lpstr>
      <vt:lpstr>Hard-to-Reach Programs</vt:lpstr>
      <vt:lpstr>Residential DR</vt:lpstr>
      <vt:lpstr>REP Smart Thermostat Program</vt:lpstr>
      <vt:lpstr>PowerPoint Presentation</vt:lpstr>
      <vt:lpstr>Annual Cycle</vt:lpstr>
      <vt:lpstr>PowerPoint Presentation</vt:lpstr>
      <vt:lpstr>TNMP’s Service Territory</vt:lpstr>
      <vt:lpstr>PowerPoint Presentation</vt:lpstr>
      <vt:lpstr>Energy Efficiency Organization</vt:lpstr>
      <vt:lpstr>Other EE Resources</vt:lpstr>
      <vt:lpstr>In Closing</vt:lpstr>
      <vt:lpstr>Q&amp;A</vt:lpstr>
    </vt:vector>
  </TitlesOfParts>
  <Company>PNM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 TNMP</dc:title>
  <dc:creator>graphics</dc:creator>
  <cp:lastModifiedBy>Case, Stefani</cp:lastModifiedBy>
  <cp:revision>346</cp:revision>
  <dcterms:created xsi:type="dcterms:W3CDTF">2007-08-10T21:56:13Z</dcterms:created>
  <dcterms:modified xsi:type="dcterms:W3CDTF">2024-10-01T21:44:24Z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0x01010057319248350CCC4A8A1BCEBDEC406EE8</vt:lpwstr>
  </property>
  <property fmtid="{D5CDD505-2E9C-101B-9397-08002B2CF9AE}" pid="3" name="MSIP_Label_f367428c-8df2-41b3-925f-2e32f93f53ed_Enabled">
    <vt:lpwstr>true</vt:lpwstr>
  </property>
  <property fmtid="{D5CDD505-2E9C-101B-9397-08002B2CF9AE}" pid="4" name="MSIP_Label_f367428c-8df2-41b3-925f-2e32f93f53ed_SetDate">
    <vt:lpwstr>2024-08-14T18:33:43Z</vt:lpwstr>
  </property>
  <property fmtid="{D5CDD505-2E9C-101B-9397-08002B2CF9AE}" pid="5" name="MSIP_Label_f367428c-8df2-41b3-925f-2e32f93f53ed_Method">
    <vt:lpwstr>Standard</vt:lpwstr>
  </property>
  <property fmtid="{D5CDD505-2E9C-101B-9397-08002B2CF9AE}" pid="6" name="MSIP_Label_f367428c-8df2-41b3-925f-2e32f93f53ed_Name">
    <vt:lpwstr>f367428c-8df2-41b3-925f-2e32f93f53ed</vt:lpwstr>
  </property>
  <property fmtid="{D5CDD505-2E9C-101B-9397-08002B2CF9AE}" pid="7" name="MSIP_Label_f367428c-8df2-41b3-925f-2e32f93f53ed_SiteId">
    <vt:lpwstr>6c1ea1fd-d5ee-4dc8-bcfe-8877bd40388b</vt:lpwstr>
  </property>
  <property fmtid="{D5CDD505-2E9C-101B-9397-08002B2CF9AE}" pid="8" name="MSIP_Label_f367428c-8df2-41b3-925f-2e32f93f53ed_ActionId">
    <vt:lpwstr>49a65ec0-8898-44b3-9842-0d785cf13cd3</vt:lpwstr>
  </property>
  <property fmtid="{D5CDD505-2E9C-101B-9397-08002B2CF9AE}" pid="9" name="MSIP_Label_f367428c-8df2-41b3-925f-2e32f93f53ed_ContentBits">
    <vt:lpwstr>0</vt:lpwstr>
  </property>
</Properties>
</file>